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y="5143500" cx="9144000"/>
  <p:notesSz cx="6858000" cy="9144000"/>
  <p:embeddedFontLst>
    <p:embeddedFont>
      <p:font typeface="Raleway"/>
      <p:regular r:id="rId66"/>
      <p:bold r:id="rId67"/>
      <p:italic r:id="rId68"/>
      <p:boldItalic r:id="rId69"/>
    </p:embeddedFont>
    <p:embeddedFont>
      <p:font typeface="Nunito"/>
      <p:regular r:id="rId70"/>
      <p:bold r:id="rId71"/>
      <p:italic r:id="rId72"/>
      <p:boldItalic r:id="rId73"/>
    </p:embeddedFont>
    <p:embeddedFont>
      <p:font typeface="Bebas Neue"/>
      <p:regular r:id="rId74"/>
    </p:embeddedFont>
    <p:embeddedFont>
      <p:font typeface="Raleway Medium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Nunito-boldItalic.fntdata"/><Relationship Id="rId72" Type="http://schemas.openxmlformats.org/officeDocument/2006/relationships/font" Target="fonts/Nunito-italic.fntdata"/><Relationship Id="rId31" Type="http://schemas.openxmlformats.org/officeDocument/2006/relationships/slide" Target="slides/slide27.xml"/><Relationship Id="rId75" Type="http://schemas.openxmlformats.org/officeDocument/2006/relationships/font" Target="fonts/RalewayMedium-regular.fntdata"/><Relationship Id="rId30" Type="http://schemas.openxmlformats.org/officeDocument/2006/relationships/slide" Target="slides/slide26.xml"/><Relationship Id="rId74" Type="http://schemas.openxmlformats.org/officeDocument/2006/relationships/font" Target="fonts/BebasNeue-regular.fntdata"/><Relationship Id="rId33" Type="http://schemas.openxmlformats.org/officeDocument/2006/relationships/slide" Target="slides/slide29.xml"/><Relationship Id="rId77" Type="http://schemas.openxmlformats.org/officeDocument/2006/relationships/font" Target="fonts/RalewayMedium-italic.fntdata"/><Relationship Id="rId32" Type="http://schemas.openxmlformats.org/officeDocument/2006/relationships/slide" Target="slides/slide28.xml"/><Relationship Id="rId76" Type="http://schemas.openxmlformats.org/officeDocument/2006/relationships/font" Target="fonts/RalewayMedium-bold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8" Type="http://schemas.openxmlformats.org/officeDocument/2006/relationships/font" Target="fonts/RalewayMedium-boldItalic.fntdata"/><Relationship Id="rId71" Type="http://schemas.openxmlformats.org/officeDocument/2006/relationships/font" Target="fonts/Nunito-bold.fntdata"/><Relationship Id="rId70" Type="http://schemas.openxmlformats.org/officeDocument/2006/relationships/font" Target="fonts/Nunito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font" Target="fonts/Raleway-regular.fntdata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Raleway-italic.fntdata"/><Relationship Id="rId23" Type="http://schemas.openxmlformats.org/officeDocument/2006/relationships/slide" Target="slides/slide19.xml"/><Relationship Id="rId67" Type="http://schemas.openxmlformats.org/officeDocument/2006/relationships/font" Target="fonts/Raleway-bold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aleway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0669f8c28e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0669f8c28e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c719a85456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c719a85456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0669f8c28e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0669f8c28e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c719a85456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c719a8545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0669f8c28e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0669f8c28e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c719a8545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c719a8545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0669f8c28e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0669f8c28e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c82b38bb7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c82b38bb7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066a6da3dd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066a6da3d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0669f8c28e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0669f8c28e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b68f5f6c9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0b68f5f6c9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66a6da3dd_1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066a6da3dd_1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0669f8c28e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0669f8c28e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066a6da3dd_1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066a6da3dd_1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0669f8c28e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0669f8c28e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066a6da3dd_1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3066a6da3dd_1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0669f8c28e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30669f8c28e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c82b38bb73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2c82b38bb7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066a6da3dd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066a6da3dd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0669f8c28e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30669f8c28e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066a6da3dd_1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3066a6da3dd_1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a2de12ba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a2de12ba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0b68f5f6c9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0b68f5f6c9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0669f8c28e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30669f8c28e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066a6da3dd_1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3066a6da3dd_1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066a6da3dd_1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3066a6da3dd_1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30669f8c28e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30669f8c28e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c82b38bb73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2c82b38bb73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3066a6da3dd_1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3066a6da3dd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30669f8c28e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30669f8c28e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066a6da3dd_1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3066a6da3dd_1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30669f8c28e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30669f8c28e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a2de12ba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a2de12ba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3066a6da3dd_1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3066a6da3dd_1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30669f8c28e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30669f8c28e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30669f8c28e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30669f8c28e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30669f8c28e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30669f8c28e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066a6da3dd_1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3066a6da3dd_1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0669f8c28e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30669f8c28e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2c82b38bb73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2c82b38bb73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3066a6da3dd_1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3066a6da3dd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30669f8c28e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30669f8c28e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30669f8c28e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30669f8c28e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066a6da3d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066a6da3d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3066a6da3dd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3066a6da3dd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30669f8c28e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30669f8c28e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2c82b38bb73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2c82b38bb73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3066a6da3dd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3066a6da3dd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30669f8c28e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30669f8c28e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3066a6da3dd_1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3066a6da3dd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30669f8c28e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30669f8c28e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3066a6da3dd_1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3066a6da3dd_1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30669f8c28e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30669f8c28e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3066a6da3dd_1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3066a6da3dd_1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0669f8c28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0669f8c28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30669f8c28e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30669f8c28e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3066a6da3dd_1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3066a6da3dd_1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c719a85456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c719a85456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669f8c28e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0669f8c28e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c719a85456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c719a8545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11400" y="0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Google Shape;10;p2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3356550" y="1165860"/>
            <a:ext cx="4412100" cy="18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356550" y="3041885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" name="Google Shape;16;p2"/>
          <p:cNvSpPr txBox="1"/>
          <p:nvPr>
            <p:ph idx="2" type="subTitle"/>
          </p:nvPr>
        </p:nvSpPr>
        <p:spPr>
          <a:xfrm>
            <a:off x="3356550" y="3840335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" name="Google Shape;57;p11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" name="Google Shape;58;p11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2015650" y="1470933"/>
            <a:ext cx="51150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10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subTitle"/>
          </p:nvPr>
        </p:nvSpPr>
        <p:spPr>
          <a:xfrm>
            <a:off x="2015642" y="2982083"/>
            <a:ext cx="5115000" cy="4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61" name="Google Shape;61;p11"/>
          <p:cNvGrpSpPr/>
          <p:nvPr/>
        </p:nvGrpSpPr>
        <p:grpSpPr>
          <a:xfrm>
            <a:off x="2878783" y="409142"/>
            <a:ext cx="3397850" cy="187275"/>
            <a:chOff x="-3237675" y="-1132050"/>
            <a:chExt cx="3397850" cy="187275"/>
          </a:xfrm>
        </p:grpSpPr>
        <p:sp>
          <p:nvSpPr>
            <p:cNvPr id="62" name="Google Shape;62;p11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1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1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1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1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" name="Google Shape;74;p13"/>
          <p:cNvSpPr txBox="1"/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2" type="title"/>
          </p:nvPr>
        </p:nvSpPr>
        <p:spPr>
          <a:xfrm>
            <a:off x="720000" y="1158483"/>
            <a:ext cx="9246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1" type="subTitle"/>
          </p:nvPr>
        </p:nvSpPr>
        <p:spPr>
          <a:xfrm>
            <a:off x="7200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3" type="title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4" type="title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34038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6" type="title"/>
          </p:nvPr>
        </p:nvSpPr>
        <p:spPr>
          <a:xfrm>
            <a:off x="60876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7" type="title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60876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9" type="title"/>
          </p:nvPr>
        </p:nvSpPr>
        <p:spPr>
          <a:xfrm>
            <a:off x="7200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7200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14" type="subTitle"/>
          </p:nvPr>
        </p:nvSpPr>
        <p:spPr>
          <a:xfrm>
            <a:off x="7200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5" type="title"/>
          </p:nvPr>
        </p:nvSpPr>
        <p:spPr>
          <a:xfrm>
            <a:off x="34038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16" type="title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17" type="subTitle"/>
          </p:nvPr>
        </p:nvSpPr>
        <p:spPr>
          <a:xfrm>
            <a:off x="34038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8" type="title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19" type="title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20" type="subTitle"/>
          </p:nvPr>
        </p:nvSpPr>
        <p:spPr>
          <a:xfrm>
            <a:off x="60876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0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715100" y="698850"/>
            <a:ext cx="77139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>
            <p:ph type="title"/>
          </p:nvPr>
        </p:nvSpPr>
        <p:spPr>
          <a:xfrm>
            <a:off x="2290025" y="32403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7" name="Google Shape;97;p14"/>
          <p:cNvSpPr txBox="1"/>
          <p:nvPr>
            <p:ph idx="1" type="subTitle"/>
          </p:nvPr>
        </p:nvSpPr>
        <p:spPr>
          <a:xfrm>
            <a:off x="1458125" y="141670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solidFill>
          <a:schemeClr val="accen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1039150" y="2190975"/>
            <a:ext cx="51060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0" name="Google Shape;100;p15"/>
          <p:cNvSpPr txBox="1"/>
          <p:nvPr>
            <p:ph hasCustomPrompt="1" idx="2" type="title"/>
          </p:nvPr>
        </p:nvSpPr>
        <p:spPr>
          <a:xfrm>
            <a:off x="10391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1039150" y="3685050"/>
            <a:ext cx="51060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/>
        </p:nvSpPr>
        <p:spPr>
          <a:xfrm rot="5400000">
            <a:off x="7451475" y="3099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2739225" y="2190975"/>
            <a:ext cx="49449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16"/>
          <p:cNvSpPr txBox="1"/>
          <p:nvPr>
            <p:ph hasCustomPrompt="1" idx="2" type="title"/>
          </p:nvPr>
        </p:nvSpPr>
        <p:spPr>
          <a:xfrm>
            <a:off x="2736775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" name="Google Shape;106;p16"/>
          <p:cNvSpPr txBox="1"/>
          <p:nvPr>
            <p:ph idx="1" type="subTitle"/>
          </p:nvPr>
        </p:nvSpPr>
        <p:spPr>
          <a:xfrm>
            <a:off x="2531017" y="3685058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/>
        </p:nvSpPr>
        <p:spPr>
          <a:xfrm>
            <a:off x="3601658" y="-576585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08" name="Google Shape;108;p16"/>
          <p:cNvCxnSpPr/>
          <p:nvPr/>
        </p:nvCxnSpPr>
        <p:spPr>
          <a:xfrm rot="10800000">
            <a:off x="524900" y="-25"/>
            <a:ext cx="0" cy="3633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solidFill>
          <a:schemeClr val="accen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2303742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" name="Google Shape;111;p17"/>
          <p:cNvSpPr txBox="1"/>
          <p:nvPr>
            <p:ph hasCustomPrompt="1" idx="2" type="title"/>
          </p:nvPr>
        </p:nvSpPr>
        <p:spPr>
          <a:xfrm>
            <a:off x="53658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6">
    <p:bg>
      <p:bgPr>
        <a:solidFill>
          <a:schemeClr val="accen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728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" name="Google Shape;116;p18"/>
          <p:cNvSpPr txBox="1"/>
          <p:nvPr>
            <p:ph hasCustomPrompt="1" idx="2" type="title"/>
          </p:nvPr>
        </p:nvSpPr>
        <p:spPr>
          <a:xfrm>
            <a:off x="47057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8"/>
          <p:cNvSpPr txBox="1"/>
          <p:nvPr>
            <p:ph idx="1" type="subTitle"/>
          </p:nvPr>
        </p:nvSpPr>
        <p:spPr>
          <a:xfrm>
            <a:off x="29646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/>
        </p:nvSpPr>
        <p:spPr>
          <a:xfrm>
            <a:off x="150900" y="4344717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7">
    <p:bg>
      <p:bgPr>
        <a:solidFill>
          <a:schemeClr val="accen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" name="Google Shape;121;p19"/>
          <p:cNvSpPr txBox="1"/>
          <p:nvPr>
            <p:ph hasCustomPrompt="1"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4" name="Google Shape;124;p19"/>
          <p:cNvGrpSpPr/>
          <p:nvPr/>
        </p:nvGrpSpPr>
        <p:grpSpPr>
          <a:xfrm>
            <a:off x="4194039" y="4514332"/>
            <a:ext cx="772605" cy="196301"/>
            <a:chOff x="2641350" y="846250"/>
            <a:chExt cx="413600" cy="105075"/>
          </a:xfrm>
        </p:grpSpPr>
        <p:sp>
          <p:nvSpPr>
            <p:cNvPr id="125" name="Google Shape;125;p1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CUSTOM_2"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" name="Google Shape;134;p20"/>
          <p:cNvSpPr/>
          <p:nvPr/>
        </p:nvSpPr>
        <p:spPr>
          <a:xfrm>
            <a:off x="873363" y="1168200"/>
            <a:ext cx="46617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5781538" y="1168200"/>
            <a:ext cx="24891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/>
        </p:nvSpPr>
        <p:spPr>
          <a:xfrm rot="5400000">
            <a:off x="-577075" y="368975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2_1"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Google Shape;14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" name="Google Shape;141;p21"/>
          <p:cNvSpPr/>
          <p:nvPr/>
        </p:nvSpPr>
        <p:spPr>
          <a:xfrm>
            <a:off x="712400" y="1168200"/>
            <a:ext cx="7716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" name="Google Shape;142;p21"/>
          <p:cNvGrpSpPr/>
          <p:nvPr/>
        </p:nvGrpSpPr>
        <p:grpSpPr>
          <a:xfrm rot="10800000">
            <a:off x="-466752" y="434375"/>
            <a:ext cx="2159530" cy="548628"/>
            <a:chOff x="2641350" y="846250"/>
            <a:chExt cx="413600" cy="105075"/>
          </a:xfrm>
        </p:grpSpPr>
        <p:sp>
          <p:nvSpPr>
            <p:cNvPr id="143" name="Google Shape;143;p2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2_1_1"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1" name="Google Shape;151;p22"/>
          <p:cNvSpPr/>
          <p:nvPr/>
        </p:nvSpPr>
        <p:spPr>
          <a:xfrm>
            <a:off x="4759000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719492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601125" y="1017725"/>
            <a:ext cx="79620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1" name="Google Shape;161;p24"/>
          <p:cNvSpPr txBox="1"/>
          <p:nvPr>
            <p:ph idx="1" type="subTitle"/>
          </p:nvPr>
        </p:nvSpPr>
        <p:spPr>
          <a:xfrm>
            <a:off x="1181425" y="2857791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2" type="subTitle"/>
          </p:nvPr>
        </p:nvSpPr>
        <p:spPr>
          <a:xfrm>
            <a:off x="5220425" y="2857791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3" type="subTitle"/>
          </p:nvPr>
        </p:nvSpPr>
        <p:spPr>
          <a:xfrm>
            <a:off x="1181425" y="3397034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4" type="subTitle"/>
          </p:nvPr>
        </p:nvSpPr>
        <p:spPr>
          <a:xfrm>
            <a:off x="5220425" y="3397034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dk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/>
        </p:nvSpPr>
        <p:spPr>
          <a:xfrm rot="5400000">
            <a:off x="-571525" y="3695550"/>
            <a:ext cx="175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</a:t>
            </a: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)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719509" y="1393266"/>
            <a:ext cx="77040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8724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" name="Google Shape;170;p25"/>
          <p:cNvSpPr txBox="1"/>
          <p:nvPr>
            <p:ph idx="1" type="subTitle"/>
          </p:nvPr>
        </p:nvSpPr>
        <p:spPr>
          <a:xfrm>
            <a:off x="8724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2" type="title"/>
          </p:nvPr>
        </p:nvSpPr>
        <p:spPr>
          <a:xfrm>
            <a:off x="34038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" name="Google Shape;172;p25"/>
          <p:cNvSpPr txBox="1"/>
          <p:nvPr>
            <p:ph idx="3" type="subTitle"/>
          </p:nvPr>
        </p:nvSpPr>
        <p:spPr>
          <a:xfrm>
            <a:off x="34038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4" type="title"/>
          </p:nvPr>
        </p:nvSpPr>
        <p:spPr>
          <a:xfrm>
            <a:off x="59352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" name="Google Shape;174;p25"/>
          <p:cNvSpPr txBox="1"/>
          <p:nvPr>
            <p:ph idx="5" type="subTitle"/>
          </p:nvPr>
        </p:nvSpPr>
        <p:spPr>
          <a:xfrm>
            <a:off x="59352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/>
        </p:nvSpPr>
        <p:spPr>
          <a:xfrm>
            <a:off x="11400" y="41045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11400" y="27761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9" name="Google Shape;179;p26"/>
          <p:cNvSpPr txBox="1"/>
          <p:nvPr>
            <p:ph type="title"/>
          </p:nvPr>
        </p:nvSpPr>
        <p:spPr>
          <a:xfrm>
            <a:off x="7226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idx="1" type="subTitle"/>
          </p:nvPr>
        </p:nvSpPr>
        <p:spPr>
          <a:xfrm>
            <a:off x="7226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2" type="title"/>
          </p:nvPr>
        </p:nvSpPr>
        <p:spPr>
          <a:xfrm>
            <a:off x="34064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3" type="subTitle"/>
          </p:nvPr>
        </p:nvSpPr>
        <p:spPr>
          <a:xfrm>
            <a:off x="34064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4" type="title"/>
          </p:nvPr>
        </p:nvSpPr>
        <p:spPr>
          <a:xfrm>
            <a:off x="60902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5" type="subTitle"/>
          </p:nvPr>
        </p:nvSpPr>
        <p:spPr>
          <a:xfrm>
            <a:off x="60902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7" type="title"/>
          </p:nvPr>
        </p:nvSpPr>
        <p:spPr>
          <a:xfrm>
            <a:off x="7226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8" type="title"/>
          </p:nvPr>
        </p:nvSpPr>
        <p:spPr>
          <a:xfrm>
            <a:off x="34064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idx="9" type="title"/>
          </p:nvPr>
        </p:nvSpPr>
        <p:spPr>
          <a:xfrm>
            <a:off x="60902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4434900" y="157475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1" name="Google Shape;19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2" name="Google Shape;192;p27"/>
          <p:cNvSpPr txBox="1"/>
          <p:nvPr>
            <p:ph idx="2" type="title"/>
          </p:nvPr>
        </p:nvSpPr>
        <p:spPr>
          <a:xfrm>
            <a:off x="731342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27"/>
          <p:cNvSpPr txBox="1"/>
          <p:nvPr>
            <p:ph idx="1" type="subTitle"/>
          </p:nvPr>
        </p:nvSpPr>
        <p:spPr>
          <a:xfrm>
            <a:off x="731342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3" type="title"/>
          </p:nvPr>
        </p:nvSpPr>
        <p:spPr>
          <a:xfrm>
            <a:off x="3430611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5" name="Google Shape;195;p27"/>
          <p:cNvSpPr txBox="1"/>
          <p:nvPr>
            <p:ph idx="4" type="subTitle"/>
          </p:nvPr>
        </p:nvSpPr>
        <p:spPr>
          <a:xfrm>
            <a:off x="3430611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5" type="title"/>
          </p:nvPr>
        </p:nvSpPr>
        <p:spPr>
          <a:xfrm>
            <a:off x="6129887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7" name="Google Shape;197;p27"/>
          <p:cNvSpPr txBox="1"/>
          <p:nvPr>
            <p:ph idx="6" type="subTitle"/>
          </p:nvPr>
        </p:nvSpPr>
        <p:spPr>
          <a:xfrm>
            <a:off x="6129887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_1"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00" name="Google Shape;20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1" name="Google Shape;201;p28"/>
          <p:cNvSpPr txBox="1"/>
          <p:nvPr>
            <p:ph idx="2" type="title"/>
          </p:nvPr>
        </p:nvSpPr>
        <p:spPr>
          <a:xfrm>
            <a:off x="731342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2" name="Google Shape;202;p28"/>
          <p:cNvSpPr txBox="1"/>
          <p:nvPr>
            <p:ph idx="1" type="subTitle"/>
          </p:nvPr>
        </p:nvSpPr>
        <p:spPr>
          <a:xfrm>
            <a:off x="731342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3" type="title"/>
          </p:nvPr>
        </p:nvSpPr>
        <p:spPr>
          <a:xfrm>
            <a:off x="3430611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4" name="Google Shape;204;p28"/>
          <p:cNvSpPr txBox="1"/>
          <p:nvPr>
            <p:ph idx="4" type="subTitle"/>
          </p:nvPr>
        </p:nvSpPr>
        <p:spPr>
          <a:xfrm>
            <a:off x="3430611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8"/>
          <p:cNvSpPr txBox="1"/>
          <p:nvPr>
            <p:ph idx="5" type="title"/>
          </p:nvPr>
        </p:nvSpPr>
        <p:spPr>
          <a:xfrm>
            <a:off x="6129887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28"/>
          <p:cNvSpPr txBox="1"/>
          <p:nvPr>
            <p:ph idx="6" type="subTitle"/>
          </p:nvPr>
        </p:nvSpPr>
        <p:spPr>
          <a:xfrm>
            <a:off x="6129887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dk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712400" y="1168200"/>
            <a:ext cx="7716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 txBox="1"/>
          <p:nvPr>
            <p:ph type="title"/>
          </p:nvPr>
        </p:nvSpPr>
        <p:spPr>
          <a:xfrm>
            <a:off x="1195863" y="14542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3" name="Google Shape;213;p29"/>
          <p:cNvSpPr txBox="1"/>
          <p:nvPr>
            <p:ph idx="1" type="subTitle"/>
          </p:nvPr>
        </p:nvSpPr>
        <p:spPr>
          <a:xfrm>
            <a:off x="1195863" y="20407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9"/>
          <p:cNvSpPr txBox="1"/>
          <p:nvPr>
            <p:ph idx="2" type="title"/>
          </p:nvPr>
        </p:nvSpPr>
        <p:spPr>
          <a:xfrm>
            <a:off x="5081043" y="14542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5" name="Google Shape;215;p29"/>
          <p:cNvSpPr txBox="1"/>
          <p:nvPr>
            <p:ph idx="3" type="subTitle"/>
          </p:nvPr>
        </p:nvSpPr>
        <p:spPr>
          <a:xfrm>
            <a:off x="5081043" y="20407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4" type="title"/>
          </p:nvPr>
        </p:nvSpPr>
        <p:spPr>
          <a:xfrm>
            <a:off x="1195863" y="32686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7" name="Google Shape;217;p29"/>
          <p:cNvSpPr txBox="1"/>
          <p:nvPr>
            <p:ph idx="5" type="subTitle"/>
          </p:nvPr>
        </p:nvSpPr>
        <p:spPr>
          <a:xfrm>
            <a:off x="1195863" y="38551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idx="6" type="title"/>
          </p:nvPr>
        </p:nvSpPr>
        <p:spPr>
          <a:xfrm>
            <a:off x="5081043" y="32686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9" name="Google Shape;219;p29"/>
          <p:cNvSpPr txBox="1"/>
          <p:nvPr>
            <p:ph idx="7" type="subTitle"/>
          </p:nvPr>
        </p:nvSpPr>
        <p:spPr>
          <a:xfrm>
            <a:off x="5081043" y="38551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9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/>
        </p:nvSpPr>
        <p:spPr>
          <a:xfrm rot="5400000">
            <a:off x="-1274000" y="2227883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23" name="Google Shape;223;p30"/>
          <p:cNvSpPr txBox="1"/>
          <p:nvPr/>
        </p:nvSpPr>
        <p:spPr>
          <a:xfrm rot="5400000">
            <a:off x="6769175" y="2380283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24" name="Google Shape;224;p30"/>
          <p:cNvSpPr txBox="1"/>
          <p:nvPr>
            <p:ph type="title"/>
          </p:nvPr>
        </p:nvSpPr>
        <p:spPr>
          <a:xfrm>
            <a:off x="720000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5" name="Google Shape;225;p30"/>
          <p:cNvSpPr txBox="1"/>
          <p:nvPr>
            <p:ph idx="1" type="subTitle"/>
          </p:nvPr>
        </p:nvSpPr>
        <p:spPr>
          <a:xfrm>
            <a:off x="720000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0"/>
          <p:cNvSpPr txBox="1"/>
          <p:nvPr>
            <p:ph idx="2" type="title"/>
          </p:nvPr>
        </p:nvSpPr>
        <p:spPr>
          <a:xfrm>
            <a:off x="3419269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7" name="Google Shape;227;p30"/>
          <p:cNvSpPr txBox="1"/>
          <p:nvPr>
            <p:ph idx="3" type="subTitle"/>
          </p:nvPr>
        </p:nvSpPr>
        <p:spPr>
          <a:xfrm>
            <a:off x="3419269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0"/>
          <p:cNvSpPr txBox="1"/>
          <p:nvPr>
            <p:ph idx="4" type="title"/>
          </p:nvPr>
        </p:nvSpPr>
        <p:spPr>
          <a:xfrm>
            <a:off x="720000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9" name="Google Shape;229;p30"/>
          <p:cNvSpPr txBox="1"/>
          <p:nvPr>
            <p:ph idx="5" type="subTitle"/>
          </p:nvPr>
        </p:nvSpPr>
        <p:spPr>
          <a:xfrm>
            <a:off x="720000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0"/>
          <p:cNvSpPr txBox="1"/>
          <p:nvPr>
            <p:ph idx="6" type="title"/>
          </p:nvPr>
        </p:nvSpPr>
        <p:spPr>
          <a:xfrm>
            <a:off x="3419269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1" name="Google Shape;231;p30"/>
          <p:cNvSpPr txBox="1"/>
          <p:nvPr>
            <p:ph idx="7" type="subTitle"/>
          </p:nvPr>
        </p:nvSpPr>
        <p:spPr>
          <a:xfrm>
            <a:off x="3419269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0"/>
          <p:cNvSpPr txBox="1"/>
          <p:nvPr>
            <p:ph idx="8" type="title"/>
          </p:nvPr>
        </p:nvSpPr>
        <p:spPr>
          <a:xfrm>
            <a:off x="6118545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3" name="Google Shape;233;p30"/>
          <p:cNvSpPr txBox="1"/>
          <p:nvPr>
            <p:ph idx="9" type="subTitle"/>
          </p:nvPr>
        </p:nvSpPr>
        <p:spPr>
          <a:xfrm>
            <a:off x="6118545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0"/>
          <p:cNvSpPr txBox="1"/>
          <p:nvPr>
            <p:ph idx="13" type="title"/>
          </p:nvPr>
        </p:nvSpPr>
        <p:spPr>
          <a:xfrm>
            <a:off x="6118545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5" name="Google Shape;235;p30"/>
          <p:cNvSpPr txBox="1"/>
          <p:nvPr>
            <p:ph idx="14" type="subTitle"/>
          </p:nvPr>
        </p:nvSpPr>
        <p:spPr>
          <a:xfrm>
            <a:off x="6118545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0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712400" y="1091150"/>
            <a:ext cx="7716600" cy="405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918600" y="1071750"/>
            <a:ext cx="73068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"/>
              <a:buAutoNum type="arabicPeriod"/>
              <a:defRPr sz="1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2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/>
        </p:nvSpPr>
        <p:spPr>
          <a:xfrm rot="5400000">
            <a:off x="-571525" y="3695550"/>
            <a:ext cx="175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719509" y="1393266"/>
            <a:ext cx="77040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hasCustomPrompt="1" type="title"/>
          </p:nvPr>
        </p:nvSpPr>
        <p:spPr>
          <a:xfrm>
            <a:off x="1205424" y="3396700"/>
            <a:ext cx="18132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42" name="Google Shape;242;p31"/>
          <p:cNvSpPr txBox="1"/>
          <p:nvPr>
            <p:ph hasCustomPrompt="1" idx="2" type="title"/>
          </p:nvPr>
        </p:nvSpPr>
        <p:spPr>
          <a:xfrm>
            <a:off x="3658409" y="3396700"/>
            <a:ext cx="18159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43" name="Google Shape;243;p31"/>
          <p:cNvSpPr txBox="1"/>
          <p:nvPr>
            <p:ph hasCustomPrompt="1" idx="3" type="title"/>
          </p:nvPr>
        </p:nvSpPr>
        <p:spPr>
          <a:xfrm>
            <a:off x="6120687" y="3396704"/>
            <a:ext cx="18288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44" name="Google Shape;244;p31"/>
          <p:cNvSpPr txBox="1"/>
          <p:nvPr>
            <p:ph idx="4" type="title"/>
          </p:nvPr>
        </p:nvSpPr>
        <p:spPr>
          <a:xfrm>
            <a:off x="1204084" y="2368650"/>
            <a:ext cx="181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5" name="Google Shape;245;p31"/>
          <p:cNvSpPr txBox="1"/>
          <p:nvPr>
            <p:ph idx="1" type="subTitle"/>
          </p:nvPr>
        </p:nvSpPr>
        <p:spPr>
          <a:xfrm>
            <a:off x="1204084" y="2878975"/>
            <a:ext cx="181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1"/>
          <p:cNvSpPr txBox="1"/>
          <p:nvPr>
            <p:ph idx="5" type="title"/>
          </p:nvPr>
        </p:nvSpPr>
        <p:spPr>
          <a:xfrm>
            <a:off x="3658409" y="2368650"/>
            <a:ext cx="1815900" cy="5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7" name="Google Shape;247;p31"/>
          <p:cNvSpPr txBox="1"/>
          <p:nvPr>
            <p:ph idx="6" type="subTitle"/>
          </p:nvPr>
        </p:nvSpPr>
        <p:spPr>
          <a:xfrm>
            <a:off x="3658409" y="2875724"/>
            <a:ext cx="1815900" cy="4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1"/>
          <p:cNvSpPr txBox="1"/>
          <p:nvPr>
            <p:ph idx="7" type="title"/>
          </p:nvPr>
        </p:nvSpPr>
        <p:spPr>
          <a:xfrm>
            <a:off x="6120687" y="2368650"/>
            <a:ext cx="182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9" name="Google Shape;249;p31"/>
          <p:cNvSpPr txBox="1"/>
          <p:nvPr>
            <p:ph idx="8" type="subTitle"/>
          </p:nvPr>
        </p:nvSpPr>
        <p:spPr>
          <a:xfrm>
            <a:off x="6120687" y="2878975"/>
            <a:ext cx="1828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1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1958925" y="535000"/>
            <a:ext cx="5239800" cy="407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 txBox="1"/>
          <p:nvPr>
            <p:ph type="ctrTitle"/>
          </p:nvPr>
        </p:nvSpPr>
        <p:spPr>
          <a:xfrm>
            <a:off x="2429950" y="723341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1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6" name="Google Shape;256;p32"/>
          <p:cNvSpPr txBox="1"/>
          <p:nvPr>
            <p:ph idx="1" type="subTitle"/>
          </p:nvPr>
        </p:nvSpPr>
        <p:spPr>
          <a:xfrm>
            <a:off x="2687700" y="2227616"/>
            <a:ext cx="3778800" cy="12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7" name="Google Shape;257;p32"/>
          <p:cNvSpPr txBox="1"/>
          <p:nvPr/>
        </p:nvSpPr>
        <p:spPr>
          <a:xfrm>
            <a:off x="2359091" y="3530100"/>
            <a:ext cx="44346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33"/>
          <p:cNvGrpSpPr/>
          <p:nvPr/>
        </p:nvGrpSpPr>
        <p:grpSpPr>
          <a:xfrm>
            <a:off x="-457433" y="534990"/>
            <a:ext cx="2192659" cy="557097"/>
            <a:chOff x="2641350" y="846250"/>
            <a:chExt cx="413600" cy="105075"/>
          </a:xfrm>
        </p:grpSpPr>
        <p:sp>
          <p:nvSpPr>
            <p:cNvPr id="260" name="Google Shape;260;p3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33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265" name="Google Shape;265;p33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33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accen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34"/>
          <p:cNvGrpSpPr/>
          <p:nvPr/>
        </p:nvGrpSpPr>
        <p:grpSpPr>
          <a:xfrm>
            <a:off x="419564" y="436857"/>
            <a:ext cx="772605" cy="196301"/>
            <a:chOff x="2641350" y="846250"/>
            <a:chExt cx="413600" cy="105075"/>
          </a:xfrm>
        </p:grpSpPr>
        <p:sp>
          <p:nvSpPr>
            <p:cNvPr id="281" name="Google Shape;281;p3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34"/>
          <p:cNvGrpSpPr/>
          <p:nvPr/>
        </p:nvGrpSpPr>
        <p:grpSpPr>
          <a:xfrm>
            <a:off x="7959731" y="436857"/>
            <a:ext cx="772605" cy="196301"/>
            <a:chOff x="2641350" y="846250"/>
            <a:chExt cx="413600" cy="105075"/>
          </a:xfrm>
        </p:grpSpPr>
        <p:sp>
          <p:nvSpPr>
            <p:cNvPr id="286" name="Google Shape;286;p3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834113" y="1773447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4572050" y="3532125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5103350" y="1545297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1236966" y="3303975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/>
        </p:nvSpPr>
        <p:spPr>
          <a:xfrm>
            <a:off x="5382500" y="1655900"/>
            <a:ext cx="37542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712400" y="1168200"/>
            <a:ext cx="7716600" cy="397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/>
        </p:nvSpPr>
        <p:spPr>
          <a:xfrm>
            <a:off x="0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2259450" y="1849425"/>
            <a:ext cx="4625100" cy="17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/>
        </p:nvSpPr>
        <p:spPr>
          <a:xfrm>
            <a:off x="0" y="0"/>
            <a:ext cx="44259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" name="Google Shape;44;p8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1792008" y="1566450"/>
            <a:ext cx="5565300" cy="20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7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/>
        </p:nvSpPr>
        <p:spPr>
          <a:xfrm rot="-5400000">
            <a:off x="8060700" y="3912600"/>
            <a:ext cx="13881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(AI)</a:t>
            </a:r>
            <a:endParaRPr>
              <a:solidFill>
                <a:schemeClr val="hlink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" name="Google Shape;49;p9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896000" y="1424283"/>
            <a:ext cx="367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896000" y="2179726"/>
            <a:ext cx="36759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jpg"/><Relationship Id="rId4" Type="http://schemas.openxmlformats.org/officeDocument/2006/relationships/image" Target="../media/image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ctrTitle"/>
          </p:nvPr>
        </p:nvSpPr>
        <p:spPr>
          <a:xfrm>
            <a:off x="3356550" y="1783950"/>
            <a:ext cx="4680900" cy="9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Serious Game Development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for chronic disease management</a:t>
            </a:r>
            <a:endParaRPr sz="2800"/>
          </a:p>
        </p:txBody>
      </p:sp>
      <p:sp>
        <p:nvSpPr>
          <p:cNvPr id="295" name="Google Shape;295;p35"/>
          <p:cNvSpPr txBox="1"/>
          <p:nvPr>
            <p:ph idx="1" type="subTitle"/>
          </p:nvPr>
        </p:nvSpPr>
        <p:spPr>
          <a:xfrm>
            <a:off x="3356563" y="2756256"/>
            <a:ext cx="44121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787"/>
                </a:solidFill>
              </a:rPr>
              <a:t>National Centre of Scientific Research "</a:t>
            </a:r>
            <a:r>
              <a:rPr lang="en" sz="1200">
                <a:solidFill>
                  <a:srgbClr val="84878A"/>
                </a:solidFill>
              </a:rPr>
              <a:t>Demokritos</a:t>
            </a:r>
            <a:r>
              <a:rPr lang="en" sz="1200">
                <a:solidFill>
                  <a:srgbClr val="1C4787"/>
                </a:solidFill>
              </a:rPr>
              <a:t>"</a:t>
            </a:r>
            <a:endParaRPr sz="1200">
              <a:solidFill>
                <a:srgbClr val="1C47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&amp;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1142B"/>
                </a:solidFill>
              </a:rPr>
              <a:t>University</a:t>
            </a:r>
            <a:r>
              <a:rPr lang="en" sz="1200"/>
              <a:t> of </a:t>
            </a:r>
            <a:r>
              <a:rPr lang="en" sz="1200">
                <a:solidFill>
                  <a:srgbClr val="0D3051"/>
                </a:solidFill>
              </a:rPr>
              <a:t>Piraeus</a:t>
            </a:r>
            <a:endParaRPr sz="1200">
              <a:solidFill>
                <a:srgbClr val="0D3051"/>
              </a:solidFill>
            </a:endParaRPr>
          </a:p>
        </p:txBody>
      </p:sp>
      <p:grpSp>
        <p:nvGrpSpPr>
          <p:cNvPr id="296" name="Google Shape;296;p35"/>
          <p:cNvGrpSpPr/>
          <p:nvPr/>
        </p:nvGrpSpPr>
        <p:grpSpPr>
          <a:xfrm>
            <a:off x="-717279" y="1417515"/>
            <a:ext cx="3692970" cy="3912200"/>
            <a:chOff x="411650" y="2156650"/>
            <a:chExt cx="2413075" cy="2556325"/>
          </a:xfrm>
        </p:grpSpPr>
        <p:sp>
          <p:nvSpPr>
            <p:cNvPr id="297" name="Google Shape;297;p35"/>
            <p:cNvSpPr/>
            <p:nvPr/>
          </p:nvSpPr>
          <p:spPr>
            <a:xfrm>
              <a:off x="1503675" y="2736975"/>
              <a:ext cx="253225" cy="253225"/>
            </a:xfrm>
            <a:custGeom>
              <a:rect b="b" l="l" r="r" t="t"/>
              <a:pathLst>
                <a:path extrusionOk="0" h="10129" w="10129">
                  <a:moveTo>
                    <a:pt x="5075" y="0"/>
                  </a:moveTo>
                  <a:cubicBezTo>
                    <a:pt x="2274" y="0"/>
                    <a:pt x="0" y="2274"/>
                    <a:pt x="0" y="5075"/>
                  </a:cubicBezTo>
                  <a:cubicBezTo>
                    <a:pt x="0" y="7855"/>
                    <a:pt x="2274" y="10129"/>
                    <a:pt x="5075" y="10129"/>
                  </a:cubicBezTo>
                  <a:cubicBezTo>
                    <a:pt x="7876" y="10129"/>
                    <a:pt x="10129" y="7855"/>
                    <a:pt x="10129" y="5075"/>
                  </a:cubicBezTo>
                  <a:cubicBezTo>
                    <a:pt x="10129" y="2274"/>
                    <a:pt x="7876" y="0"/>
                    <a:pt x="5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1984225" y="2412200"/>
              <a:ext cx="123325" cy="123350"/>
            </a:xfrm>
            <a:custGeom>
              <a:rect b="b" l="l" r="r" t="t"/>
              <a:pathLst>
                <a:path extrusionOk="0" h="4934" w="4933">
                  <a:moveTo>
                    <a:pt x="2476" y="1"/>
                  </a:moveTo>
                  <a:cubicBezTo>
                    <a:pt x="1096" y="1"/>
                    <a:pt x="0" y="1097"/>
                    <a:pt x="0" y="2477"/>
                  </a:cubicBezTo>
                  <a:cubicBezTo>
                    <a:pt x="0" y="3837"/>
                    <a:pt x="1096" y="4933"/>
                    <a:pt x="2476" y="4933"/>
                  </a:cubicBezTo>
                  <a:cubicBezTo>
                    <a:pt x="3836" y="4933"/>
                    <a:pt x="4932" y="3837"/>
                    <a:pt x="4932" y="2477"/>
                  </a:cubicBezTo>
                  <a:cubicBezTo>
                    <a:pt x="4932" y="1097"/>
                    <a:pt x="3836" y="1"/>
                    <a:pt x="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2395250" y="2199600"/>
              <a:ext cx="123825" cy="123825"/>
            </a:xfrm>
            <a:custGeom>
              <a:rect b="b" l="l" r="r" t="t"/>
              <a:pathLst>
                <a:path extrusionOk="0" h="4953" w="4953">
                  <a:moveTo>
                    <a:pt x="2477" y="0"/>
                  </a:moveTo>
                  <a:cubicBezTo>
                    <a:pt x="1117" y="0"/>
                    <a:pt x="0" y="1117"/>
                    <a:pt x="0" y="2476"/>
                  </a:cubicBezTo>
                  <a:cubicBezTo>
                    <a:pt x="0" y="3836"/>
                    <a:pt x="1117" y="4953"/>
                    <a:pt x="2477" y="4953"/>
                  </a:cubicBezTo>
                  <a:cubicBezTo>
                    <a:pt x="3836" y="4953"/>
                    <a:pt x="4953" y="3836"/>
                    <a:pt x="4953" y="2476"/>
                  </a:cubicBezTo>
                  <a:cubicBezTo>
                    <a:pt x="4953" y="1117"/>
                    <a:pt x="3836" y="0"/>
                    <a:pt x="2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2580975" y="3149000"/>
              <a:ext cx="109625" cy="109650"/>
            </a:xfrm>
            <a:custGeom>
              <a:rect b="b" l="l" r="r" t="t"/>
              <a:pathLst>
                <a:path extrusionOk="0" h="4386" w="4385">
                  <a:moveTo>
                    <a:pt x="2192" y="1"/>
                  </a:moveTo>
                  <a:cubicBezTo>
                    <a:pt x="974" y="1"/>
                    <a:pt x="0" y="975"/>
                    <a:pt x="0" y="2193"/>
                  </a:cubicBezTo>
                  <a:cubicBezTo>
                    <a:pt x="0" y="3411"/>
                    <a:pt x="974" y="4385"/>
                    <a:pt x="2192" y="4385"/>
                  </a:cubicBezTo>
                  <a:cubicBezTo>
                    <a:pt x="3410" y="4385"/>
                    <a:pt x="4384" y="3411"/>
                    <a:pt x="4384" y="2193"/>
                  </a:cubicBezTo>
                  <a:cubicBezTo>
                    <a:pt x="4384" y="975"/>
                    <a:pt x="3410" y="1"/>
                    <a:pt x="2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2544425" y="3129725"/>
              <a:ext cx="115725" cy="121300"/>
            </a:xfrm>
            <a:custGeom>
              <a:rect b="b" l="l" r="r" t="t"/>
              <a:pathLst>
                <a:path extrusionOk="0" h="4852" w="4629">
                  <a:moveTo>
                    <a:pt x="163" y="1"/>
                  </a:moveTo>
                  <a:cubicBezTo>
                    <a:pt x="163" y="1"/>
                    <a:pt x="1" y="2660"/>
                    <a:pt x="143" y="2944"/>
                  </a:cubicBezTo>
                  <a:cubicBezTo>
                    <a:pt x="285" y="3228"/>
                    <a:pt x="4121" y="4852"/>
                    <a:pt x="4121" y="4852"/>
                  </a:cubicBezTo>
                  <a:lnTo>
                    <a:pt x="4629" y="16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2480500" y="2812575"/>
              <a:ext cx="67500" cy="114200"/>
            </a:xfrm>
            <a:custGeom>
              <a:rect b="b" l="l" r="r" t="t"/>
              <a:pathLst>
                <a:path extrusionOk="0" h="4568" w="2700">
                  <a:moveTo>
                    <a:pt x="569" y="1"/>
                  </a:moveTo>
                  <a:lnTo>
                    <a:pt x="0" y="4568"/>
                  </a:lnTo>
                  <a:lnTo>
                    <a:pt x="2700" y="272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2403350" y="2218375"/>
              <a:ext cx="143650" cy="198925"/>
            </a:xfrm>
            <a:custGeom>
              <a:rect b="b" l="l" r="r" t="t"/>
              <a:pathLst>
                <a:path extrusionOk="0" h="7957" w="5746">
                  <a:moveTo>
                    <a:pt x="3614" y="0"/>
                  </a:moveTo>
                  <a:lnTo>
                    <a:pt x="1" y="1401"/>
                  </a:lnTo>
                  <a:lnTo>
                    <a:pt x="3391" y="7957"/>
                  </a:lnTo>
                  <a:lnTo>
                    <a:pt x="5745" y="6942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1996900" y="2436050"/>
              <a:ext cx="212125" cy="222300"/>
            </a:xfrm>
            <a:custGeom>
              <a:rect b="b" l="l" r="r" t="t"/>
              <a:pathLst>
                <a:path extrusionOk="0" h="8892" w="8485">
                  <a:moveTo>
                    <a:pt x="3025" y="1"/>
                  </a:moveTo>
                  <a:lnTo>
                    <a:pt x="1" y="2071"/>
                  </a:lnTo>
                  <a:lnTo>
                    <a:pt x="5785" y="8891"/>
                  </a:lnTo>
                  <a:lnTo>
                    <a:pt x="8485" y="6760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1012475" y="3482900"/>
              <a:ext cx="399875" cy="387200"/>
            </a:xfrm>
            <a:custGeom>
              <a:rect b="b" l="l" r="r" t="t"/>
              <a:pathLst>
                <a:path extrusionOk="0" h="15488" w="15995">
                  <a:moveTo>
                    <a:pt x="2091" y="1"/>
                  </a:moveTo>
                  <a:lnTo>
                    <a:pt x="0" y="3147"/>
                  </a:lnTo>
                  <a:lnTo>
                    <a:pt x="15447" y="15488"/>
                  </a:lnTo>
                  <a:lnTo>
                    <a:pt x="15995" y="15163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1875125" y="2834400"/>
              <a:ext cx="613000" cy="789675"/>
            </a:xfrm>
            <a:custGeom>
              <a:rect b="b" l="l" r="r" t="t"/>
              <a:pathLst>
                <a:path extrusionOk="0" h="31587" w="24520">
                  <a:moveTo>
                    <a:pt x="11265" y="0"/>
                  </a:moveTo>
                  <a:lnTo>
                    <a:pt x="0" y="15427"/>
                  </a:lnTo>
                  <a:lnTo>
                    <a:pt x="13823" y="22247"/>
                  </a:lnTo>
                  <a:cubicBezTo>
                    <a:pt x="13823" y="22247"/>
                    <a:pt x="12057" y="24682"/>
                    <a:pt x="10656" y="27159"/>
                  </a:cubicBezTo>
                  <a:cubicBezTo>
                    <a:pt x="9362" y="29415"/>
                    <a:pt x="9617" y="31587"/>
                    <a:pt x="10656" y="31587"/>
                  </a:cubicBezTo>
                  <a:cubicBezTo>
                    <a:pt x="10757" y="31587"/>
                    <a:pt x="10866" y="31566"/>
                    <a:pt x="10981" y="31523"/>
                  </a:cubicBezTo>
                  <a:cubicBezTo>
                    <a:pt x="12280" y="31056"/>
                    <a:pt x="17862" y="26651"/>
                    <a:pt x="17862" y="26651"/>
                  </a:cubicBezTo>
                  <a:lnTo>
                    <a:pt x="24520" y="18877"/>
                  </a:lnTo>
                  <a:lnTo>
                    <a:pt x="11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2149650" y="3482900"/>
              <a:ext cx="165450" cy="139575"/>
            </a:xfrm>
            <a:custGeom>
              <a:rect b="b" l="l" r="r" t="t"/>
              <a:pathLst>
                <a:path extrusionOk="0" h="5583" w="6618">
                  <a:moveTo>
                    <a:pt x="6374" y="1"/>
                  </a:moveTo>
                  <a:lnTo>
                    <a:pt x="0" y="5583"/>
                  </a:lnTo>
                  <a:cubicBezTo>
                    <a:pt x="1137" y="5177"/>
                    <a:pt x="5521" y="1787"/>
                    <a:pt x="6617" y="914"/>
                  </a:cubicBezTo>
                  <a:lnTo>
                    <a:pt x="6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2085200" y="2710575"/>
              <a:ext cx="78175" cy="234475"/>
            </a:xfrm>
            <a:custGeom>
              <a:rect b="b" l="l" r="r" t="t"/>
              <a:pathLst>
                <a:path extrusionOk="0" h="9379" w="3127">
                  <a:moveTo>
                    <a:pt x="1056" y="1"/>
                  </a:moveTo>
                  <a:lnTo>
                    <a:pt x="0" y="9378"/>
                  </a:lnTo>
                  <a:lnTo>
                    <a:pt x="3126" y="7917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2274225" y="3170325"/>
              <a:ext cx="378825" cy="364075"/>
            </a:xfrm>
            <a:custGeom>
              <a:rect b="b" l="l" r="r" t="t"/>
              <a:pathLst>
                <a:path extrusionOk="0" h="14563" w="15153">
                  <a:moveTo>
                    <a:pt x="10728" y="0"/>
                  </a:moveTo>
                  <a:cubicBezTo>
                    <a:pt x="10728" y="0"/>
                    <a:pt x="2182" y="4364"/>
                    <a:pt x="1127" y="6617"/>
                  </a:cubicBezTo>
                  <a:cubicBezTo>
                    <a:pt x="124" y="8758"/>
                    <a:pt x="1" y="14563"/>
                    <a:pt x="1871" y="14563"/>
                  </a:cubicBezTo>
                  <a:cubicBezTo>
                    <a:pt x="1969" y="14563"/>
                    <a:pt x="2073" y="14547"/>
                    <a:pt x="2182" y="14513"/>
                  </a:cubicBezTo>
                  <a:cubicBezTo>
                    <a:pt x="4374" y="13823"/>
                    <a:pt x="15152" y="3715"/>
                    <a:pt x="15152" y="3715"/>
                  </a:cubicBezTo>
                  <a:lnTo>
                    <a:pt x="14016" y="1259"/>
                  </a:lnTo>
                  <a:lnTo>
                    <a:pt x="10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2448525" y="2879050"/>
              <a:ext cx="225825" cy="307025"/>
            </a:xfrm>
            <a:custGeom>
              <a:rect b="b" l="l" r="r" t="t"/>
              <a:pathLst>
                <a:path extrusionOk="0" h="12281" w="9033">
                  <a:moveTo>
                    <a:pt x="4364" y="1"/>
                  </a:moveTo>
                  <a:lnTo>
                    <a:pt x="0" y="610"/>
                  </a:lnTo>
                  <a:lnTo>
                    <a:pt x="3735" y="10718"/>
                  </a:lnTo>
                  <a:lnTo>
                    <a:pt x="7511" y="12281"/>
                  </a:lnTo>
                  <a:lnTo>
                    <a:pt x="9033" y="11266"/>
                  </a:lnTo>
                  <a:lnTo>
                    <a:pt x="4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2569800" y="2920150"/>
              <a:ext cx="104550" cy="250200"/>
            </a:xfrm>
            <a:custGeom>
              <a:rect b="b" l="l" r="r" t="t"/>
              <a:pathLst>
                <a:path extrusionOk="0" h="10008" w="4182">
                  <a:moveTo>
                    <a:pt x="1" y="1"/>
                  </a:moveTo>
                  <a:lnTo>
                    <a:pt x="3614" y="10007"/>
                  </a:lnTo>
                  <a:lnTo>
                    <a:pt x="4182" y="962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2409950" y="2812575"/>
              <a:ext cx="168000" cy="168000"/>
            </a:xfrm>
            <a:custGeom>
              <a:rect b="b" l="l" r="r" t="t"/>
              <a:pathLst>
                <a:path extrusionOk="0" h="6720" w="6720">
                  <a:moveTo>
                    <a:pt x="3350" y="1"/>
                  </a:moveTo>
                  <a:cubicBezTo>
                    <a:pt x="1503" y="1"/>
                    <a:pt x="1" y="1503"/>
                    <a:pt x="1" y="3370"/>
                  </a:cubicBezTo>
                  <a:cubicBezTo>
                    <a:pt x="1" y="5217"/>
                    <a:pt x="1503" y="6719"/>
                    <a:pt x="3350" y="6719"/>
                  </a:cubicBezTo>
                  <a:cubicBezTo>
                    <a:pt x="5217" y="6719"/>
                    <a:pt x="6719" y="5217"/>
                    <a:pt x="6719" y="3370"/>
                  </a:cubicBezTo>
                  <a:cubicBezTo>
                    <a:pt x="6719" y="1503"/>
                    <a:pt x="5217" y="1"/>
                    <a:pt x="3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2491150" y="2812575"/>
              <a:ext cx="86800" cy="122325"/>
            </a:xfrm>
            <a:custGeom>
              <a:rect b="b" l="l" r="r" t="t"/>
              <a:pathLst>
                <a:path extrusionOk="0" h="4893" w="3472">
                  <a:moveTo>
                    <a:pt x="102" y="1"/>
                  </a:moveTo>
                  <a:cubicBezTo>
                    <a:pt x="61" y="1"/>
                    <a:pt x="41" y="21"/>
                    <a:pt x="0" y="21"/>
                  </a:cubicBezTo>
                  <a:cubicBezTo>
                    <a:pt x="1827" y="589"/>
                    <a:pt x="3147" y="2294"/>
                    <a:pt x="3147" y="4304"/>
                  </a:cubicBezTo>
                  <a:cubicBezTo>
                    <a:pt x="3147" y="4507"/>
                    <a:pt x="3126" y="4689"/>
                    <a:pt x="3106" y="4892"/>
                  </a:cubicBezTo>
                  <a:cubicBezTo>
                    <a:pt x="3329" y="4426"/>
                    <a:pt x="3471" y="3918"/>
                    <a:pt x="3471" y="3370"/>
                  </a:cubicBezTo>
                  <a:cubicBezTo>
                    <a:pt x="3471" y="1503"/>
                    <a:pt x="1949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2468825" y="3032800"/>
              <a:ext cx="112175" cy="124875"/>
            </a:xfrm>
            <a:custGeom>
              <a:rect b="b" l="l" r="r" t="t"/>
              <a:pathLst>
                <a:path extrusionOk="0" h="4995" w="4487">
                  <a:moveTo>
                    <a:pt x="995" y="1"/>
                  </a:moveTo>
                  <a:lnTo>
                    <a:pt x="0" y="2031"/>
                  </a:lnTo>
                  <a:lnTo>
                    <a:pt x="3471" y="4994"/>
                  </a:lnTo>
                  <a:lnTo>
                    <a:pt x="4486" y="2254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2241375" y="3068325"/>
              <a:ext cx="320675" cy="284350"/>
            </a:xfrm>
            <a:custGeom>
              <a:rect b="b" l="l" r="r" t="t"/>
              <a:pathLst>
                <a:path extrusionOk="0" h="11374" w="12827">
                  <a:moveTo>
                    <a:pt x="9078" y="1"/>
                  </a:moveTo>
                  <a:cubicBezTo>
                    <a:pt x="9078" y="1"/>
                    <a:pt x="1974" y="3187"/>
                    <a:pt x="918" y="5968"/>
                  </a:cubicBezTo>
                  <a:cubicBezTo>
                    <a:pt x="1" y="8323"/>
                    <a:pt x="974" y="11373"/>
                    <a:pt x="2250" y="11373"/>
                  </a:cubicBezTo>
                  <a:cubicBezTo>
                    <a:pt x="2470" y="11373"/>
                    <a:pt x="2698" y="11283"/>
                    <a:pt x="2928" y="11083"/>
                  </a:cubicBezTo>
                  <a:cubicBezTo>
                    <a:pt x="4494" y="9758"/>
                    <a:pt x="12115" y="4383"/>
                    <a:pt x="12557" y="4383"/>
                  </a:cubicBezTo>
                  <a:cubicBezTo>
                    <a:pt x="12562" y="4383"/>
                    <a:pt x="12566" y="4384"/>
                    <a:pt x="12569" y="4385"/>
                  </a:cubicBezTo>
                  <a:cubicBezTo>
                    <a:pt x="12576" y="4387"/>
                    <a:pt x="12583" y="4389"/>
                    <a:pt x="12589" y="4389"/>
                  </a:cubicBezTo>
                  <a:cubicBezTo>
                    <a:pt x="12826" y="4389"/>
                    <a:pt x="12285" y="2457"/>
                    <a:pt x="12285" y="2457"/>
                  </a:cubicBezTo>
                  <a:lnTo>
                    <a:pt x="90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2127325" y="3042950"/>
              <a:ext cx="143625" cy="232950"/>
            </a:xfrm>
            <a:custGeom>
              <a:rect b="b" l="l" r="r" t="t"/>
              <a:pathLst>
                <a:path extrusionOk="0" h="9318" w="5745">
                  <a:moveTo>
                    <a:pt x="1624" y="1"/>
                  </a:moveTo>
                  <a:lnTo>
                    <a:pt x="0" y="1016"/>
                  </a:lnTo>
                  <a:lnTo>
                    <a:pt x="3512" y="9317"/>
                  </a:lnTo>
                  <a:lnTo>
                    <a:pt x="5744" y="8018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2457150" y="2908475"/>
              <a:ext cx="146675" cy="203000"/>
            </a:xfrm>
            <a:custGeom>
              <a:rect b="b" l="l" r="r" t="t"/>
              <a:pathLst>
                <a:path extrusionOk="0" h="8120" w="5867">
                  <a:moveTo>
                    <a:pt x="2213" y="1"/>
                  </a:moveTo>
                  <a:lnTo>
                    <a:pt x="1" y="1645"/>
                  </a:lnTo>
                  <a:lnTo>
                    <a:pt x="447" y="6395"/>
                  </a:lnTo>
                  <a:lnTo>
                    <a:pt x="3938" y="8120"/>
                  </a:lnTo>
                  <a:lnTo>
                    <a:pt x="5867" y="6395"/>
                  </a:lnTo>
                  <a:lnTo>
                    <a:pt x="4628" y="1401"/>
                  </a:lnTo>
                  <a:lnTo>
                    <a:pt x="22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2103975" y="2658325"/>
              <a:ext cx="396850" cy="351675"/>
            </a:xfrm>
            <a:custGeom>
              <a:rect b="b" l="l" r="r" t="t"/>
              <a:pathLst>
                <a:path extrusionOk="0" h="14067" w="15874">
                  <a:moveTo>
                    <a:pt x="0" y="0"/>
                  </a:moveTo>
                  <a:lnTo>
                    <a:pt x="1502" y="10311"/>
                  </a:lnTo>
                  <a:lnTo>
                    <a:pt x="10961" y="14066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2103975" y="2658325"/>
              <a:ext cx="396850" cy="231925"/>
            </a:xfrm>
            <a:custGeom>
              <a:rect b="b" l="l" r="r" t="t"/>
              <a:pathLst>
                <a:path extrusionOk="0" h="9277" w="15874">
                  <a:moveTo>
                    <a:pt x="0" y="0"/>
                  </a:moveTo>
                  <a:lnTo>
                    <a:pt x="305" y="2091"/>
                  </a:lnTo>
                  <a:lnTo>
                    <a:pt x="14594" y="6780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2128325" y="2827800"/>
              <a:ext cx="303475" cy="182200"/>
            </a:xfrm>
            <a:custGeom>
              <a:rect b="b" l="l" r="r" t="t"/>
              <a:pathLst>
                <a:path extrusionOk="0" h="7288" w="12139">
                  <a:moveTo>
                    <a:pt x="1" y="1"/>
                  </a:moveTo>
                  <a:lnTo>
                    <a:pt x="528" y="3532"/>
                  </a:lnTo>
                  <a:lnTo>
                    <a:pt x="9987" y="7287"/>
                  </a:lnTo>
                  <a:lnTo>
                    <a:pt x="12139" y="53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1742675" y="2677100"/>
              <a:ext cx="369950" cy="586100"/>
            </a:xfrm>
            <a:custGeom>
              <a:rect b="b" l="l" r="r" t="t"/>
              <a:pathLst>
                <a:path extrusionOk="0" h="23444" w="14798">
                  <a:moveTo>
                    <a:pt x="14797" y="0"/>
                  </a:moveTo>
                  <a:lnTo>
                    <a:pt x="0" y="13803"/>
                  </a:lnTo>
                  <a:lnTo>
                    <a:pt x="3126" y="23444"/>
                  </a:lnTo>
                  <a:lnTo>
                    <a:pt x="7511" y="21922"/>
                  </a:lnTo>
                  <a:lnTo>
                    <a:pt x="14757" y="10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1803050" y="2812575"/>
              <a:ext cx="308550" cy="450625"/>
            </a:xfrm>
            <a:custGeom>
              <a:rect b="b" l="l" r="r" t="t"/>
              <a:pathLst>
                <a:path extrusionOk="0" h="18025" w="12342">
                  <a:moveTo>
                    <a:pt x="12342" y="1"/>
                  </a:moveTo>
                  <a:lnTo>
                    <a:pt x="1" y="15873"/>
                  </a:lnTo>
                  <a:lnTo>
                    <a:pt x="711" y="18025"/>
                  </a:lnTo>
                  <a:lnTo>
                    <a:pt x="5096" y="16503"/>
                  </a:lnTo>
                  <a:lnTo>
                    <a:pt x="12342" y="4831"/>
                  </a:lnTo>
                  <a:lnTo>
                    <a:pt x="1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1609225" y="2745100"/>
              <a:ext cx="220750" cy="260850"/>
            </a:xfrm>
            <a:custGeom>
              <a:rect b="b" l="l" r="r" t="t"/>
              <a:pathLst>
                <a:path extrusionOk="0" h="10434" w="8830">
                  <a:moveTo>
                    <a:pt x="2619" y="0"/>
                  </a:moveTo>
                  <a:lnTo>
                    <a:pt x="0" y="3552"/>
                  </a:lnTo>
                  <a:lnTo>
                    <a:pt x="8282" y="10433"/>
                  </a:lnTo>
                  <a:lnTo>
                    <a:pt x="8830" y="9804"/>
                  </a:lnTo>
                  <a:lnTo>
                    <a:pt x="26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411650" y="3545825"/>
              <a:ext cx="987000" cy="1167150"/>
            </a:xfrm>
            <a:custGeom>
              <a:rect b="b" l="l" r="r" t="t"/>
              <a:pathLst>
                <a:path extrusionOk="0" h="46686" w="39480">
                  <a:moveTo>
                    <a:pt x="23242" y="1"/>
                  </a:moveTo>
                  <a:lnTo>
                    <a:pt x="1" y="35176"/>
                  </a:lnTo>
                  <a:lnTo>
                    <a:pt x="31462" y="46685"/>
                  </a:lnTo>
                  <a:lnTo>
                    <a:pt x="39480" y="12971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1038350" y="2851750"/>
              <a:ext cx="958575" cy="1010250"/>
            </a:xfrm>
            <a:custGeom>
              <a:rect b="b" l="l" r="r" t="t"/>
              <a:pathLst>
                <a:path extrusionOk="0" h="40410" w="38343">
                  <a:moveTo>
                    <a:pt x="20910" y="0"/>
                  </a:moveTo>
                  <a:cubicBezTo>
                    <a:pt x="20694" y="0"/>
                    <a:pt x="20501" y="24"/>
                    <a:pt x="20339" y="78"/>
                  </a:cubicBezTo>
                  <a:cubicBezTo>
                    <a:pt x="18816" y="606"/>
                    <a:pt x="17071" y="1275"/>
                    <a:pt x="16665" y="1742"/>
                  </a:cubicBezTo>
                  <a:cubicBezTo>
                    <a:pt x="15893" y="2574"/>
                    <a:pt x="15731" y="4949"/>
                    <a:pt x="14412" y="6634"/>
                  </a:cubicBezTo>
                  <a:cubicBezTo>
                    <a:pt x="13092" y="8339"/>
                    <a:pt x="0" y="24232"/>
                    <a:pt x="0" y="24232"/>
                  </a:cubicBezTo>
                  <a:lnTo>
                    <a:pt x="427" y="28210"/>
                  </a:lnTo>
                  <a:lnTo>
                    <a:pt x="14960" y="40409"/>
                  </a:lnTo>
                  <a:cubicBezTo>
                    <a:pt x="14960" y="40409"/>
                    <a:pt x="31543" y="35091"/>
                    <a:pt x="34588" y="31925"/>
                  </a:cubicBezTo>
                  <a:cubicBezTo>
                    <a:pt x="37632" y="28779"/>
                    <a:pt x="38343" y="24557"/>
                    <a:pt x="38343" y="24557"/>
                  </a:cubicBezTo>
                  <a:lnTo>
                    <a:pt x="32680" y="13555"/>
                  </a:lnTo>
                  <a:lnTo>
                    <a:pt x="31989" y="6898"/>
                  </a:lnTo>
                  <a:lnTo>
                    <a:pt x="25210" y="1255"/>
                  </a:lnTo>
                  <a:cubicBezTo>
                    <a:pt x="25210" y="1255"/>
                    <a:pt x="22480" y="0"/>
                    <a:pt x="20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1299175" y="3440950"/>
              <a:ext cx="697750" cy="400750"/>
            </a:xfrm>
            <a:custGeom>
              <a:rect b="b" l="l" r="r" t="t"/>
              <a:pathLst>
                <a:path extrusionOk="0" h="16030" w="27910">
                  <a:moveTo>
                    <a:pt x="2935" y="1"/>
                  </a:moveTo>
                  <a:cubicBezTo>
                    <a:pt x="2147" y="1"/>
                    <a:pt x="1543" y="867"/>
                    <a:pt x="1543" y="867"/>
                  </a:cubicBezTo>
                  <a:cubicBezTo>
                    <a:pt x="0" y="10305"/>
                    <a:pt x="6069" y="15238"/>
                    <a:pt x="6942" y="16029"/>
                  </a:cubicBezTo>
                  <a:cubicBezTo>
                    <a:pt x="11671" y="14426"/>
                    <a:pt x="21841" y="10772"/>
                    <a:pt x="24155" y="8357"/>
                  </a:cubicBezTo>
                  <a:cubicBezTo>
                    <a:pt x="27199" y="5211"/>
                    <a:pt x="27910" y="989"/>
                    <a:pt x="27910" y="989"/>
                  </a:cubicBezTo>
                  <a:lnTo>
                    <a:pt x="27605" y="380"/>
                  </a:lnTo>
                  <a:lnTo>
                    <a:pt x="20379" y="3424"/>
                  </a:lnTo>
                  <a:cubicBezTo>
                    <a:pt x="20379" y="3424"/>
                    <a:pt x="16034" y="1233"/>
                    <a:pt x="12989" y="1233"/>
                  </a:cubicBezTo>
                  <a:cubicBezTo>
                    <a:pt x="12113" y="1233"/>
                    <a:pt x="11345" y="1415"/>
                    <a:pt x="10819" y="1882"/>
                  </a:cubicBezTo>
                  <a:cubicBezTo>
                    <a:pt x="9940" y="2669"/>
                    <a:pt x="8969" y="2999"/>
                    <a:pt x="8031" y="2999"/>
                  </a:cubicBezTo>
                  <a:cubicBezTo>
                    <a:pt x="6477" y="2999"/>
                    <a:pt x="5012" y="2094"/>
                    <a:pt x="4202" y="867"/>
                  </a:cubicBezTo>
                  <a:cubicBezTo>
                    <a:pt x="3769" y="217"/>
                    <a:pt x="3329" y="1"/>
                    <a:pt x="2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1187525" y="3150525"/>
              <a:ext cx="162425" cy="180675"/>
            </a:xfrm>
            <a:custGeom>
              <a:rect b="b" l="l" r="r" t="t"/>
              <a:pathLst>
                <a:path extrusionOk="0" h="7227" w="6497">
                  <a:moveTo>
                    <a:pt x="6435" y="1"/>
                  </a:moveTo>
                  <a:cubicBezTo>
                    <a:pt x="6435" y="1"/>
                    <a:pt x="6029" y="1665"/>
                    <a:pt x="3959" y="4060"/>
                  </a:cubicBezTo>
                  <a:cubicBezTo>
                    <a:pt x="1868" y="6435"/>
                    <a:pt x="1" y="7227"/>
                    <a:pt x="1" y="7227"/>
                  </a:cubicBezTo>
                  <a:cubicBezTo>
                    <a:pt x="1" y="7227"/>
                    <a:pt x="3046" y="6740"/>
                    <a:pt x="4771" y="4466"/>
                  </a:cubicBezTo>
                  <a:cubicBezTo>
                    <a:pt x="6496" y="2213"/>
                    <a:pt x="6435" y="1"/>
                    <a:pt x="6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1821325" y="3009975"/>
              <a:ext cx="33000" cy="171025"/>
            </a:xfrm>
            <a:custGeom>
              <a:rect b="b" l="l" r="r" t="t"/>
              <a:pathLst>
                <a:path extrusionOk="0" h="6841" w="1320">
                  <a:moveTo>
                    <a:pt x="1" y="0"/>
                  </a:moveTo>
                  <a:lnTo>
                    <a:pt x="346" y="1502"/>
                  </a:lnTo>
                  <a:lnTo>
                    <a:pt x="589" y="6699"/>
                  </a:lnTo>
                  <a:lnTo>
                    <a:pt x="1320" y="6841"/>
                  </a:lnTo>
                  <a:lnTo>
                    <a:pt x="1320" y="6841"/>
                  </a:lnTo>
                  <a:lnTo>
                    <a:pt x="670" y="5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1442275" y="3649850"/>
              <a:ext cx="460775" cy="191850"/>
            </a:xfrm>
            <a:custGeom>
              <a:rect b="b" l="l" r="r" t="t"/>
              <a:pathLst>
                <a:path extrusionOk="0" h="7674" w="18431">
                  <a:moveTo>
                    <a:pt x="18431" y="1"/>
                  </a:moveTo>
                  <a:lnTo>
                    <a:pt x="18431" y="1"/>
                  </a:lnTo>
                  <a:cubicBezTo>
                    <a:pt x="18430" y="1"/>
                    <a:pt x="14310" y="2152"/>
                    <a:pt x="9926" y="3776"/>
                  </a:cubicBezTo>
                  <a:cubicBezTo>
                    <a:pt x="5521" y="5420"/>
                    <a:pt x="0" y="6435"/>
                    <a:pt x="0" y="6435"/>
                  </a:cubicBezTo>
                  <a:lnTo>
                    <a:pt x="1218" y="7673"/>
                  </a:lnTo>
                  <a:cubicBezTo>
                    <a:pt x="5947" y="6070"/>
                    <a:pt x="16117" y="2416"/>
                    <a:pt x="18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1130700" y="3093200"/>
              <a:ext cx="207050" cy="252225"/>
            </a:xfrm>
            <a:custGeom>
              <a:rect b="b" l="l" r="r" t="t"/>
              <a:pathLst>
                <a:path extrusionOk="0" h="10089" w="8282">
                  <a:moveTo>
                    <a:pt x="8282" y="0"/>
                  </a:moveTo>
                  <a:cubicBezTo>
                    <a:pt x="5988" y="2801"/>
                    <a:pt x="2578" y="6942"/>
                    <a:pt x="1" y="10088"/>
                  </a:cubicBezTo>
                  <a:lnTo>
                    <a:pt x="1218" y="10088"/>
                  </a:lnTo>
                  <a:lnTo>
                    <a:pt x="8282" y="1604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1674675" y="3399175"/>
              <a:ext cx="322250" cy="255225"/>
            </a:xfrm>
            <a:custGeom>
              <a:rect b="b" l="l" r="r" t="t"/>
              <a:pathLst>
                <a:path extrusionOk="0" h="10209" w="12890">
                  <a:moveTo>
                    <a:pt x="11509" y="1"/>
                  </a:moveTo>
                  <a:lnTo>
                    <a:pt x="1" y="9987"/>
                  </a:lnTo>
                  <a:cubicBezTo>
                    <a:pt x="1" y="9987"/>
                    <a:pt x="1571" y="10209"/>
                    <a:pt x="3775" y="10209"/>
                  </a:cubicBezTo>
                  <a:cubicBezTo>
                    <a:pt x="5460" y="10209"/>
                    <a:pt x="7515" y="10079"/>
                    <a:pt x="9520" y="9622"/>
                  </a:cubicBezTo>
                  <a:cubicBezTo>
                    <a:pt x="12240" y="6516"/>
                    <a:pt x="12890" y="2660"/>
                    <a:pt x="12890" y="2660"/>
                  </a:cubicBezTo>
                  <a:lnTo>
                    <a:pt x="115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1674675" y="2483750"/>
              <a:ext cx="466875" cy="506450"/>
            </a:xfrm>
            <a:custGeom>
              <a:rect b="b" l="l" r="r" t="t"/>
              <a:pathLst>
                <a:path extrusionOk="0" h="20258" w="18675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6212" y="20258"/>
                  </a:lnTo>
                  <a:lnTo>
                    <a:pt x="7511" y="20258"/>
                  </a:lnTo>
                  <a:lnTo>
                    <a:pt x="18674" y="7734"/>
                  </a:lnTo>
                  <a:lnTo>
                    <a:pt x="18674" y="5035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2062350" y="2248825"/>
              <a:ext cx="431350" cy="358275"/>
            </a:xfrm>
            <a:custGeom>
              <a:rect b="b" l="l" r="r" t="t"/>
              <a:pathLst>
                <a:path extrusionOk="0" h="14331" w="17254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4000" y="13924"/>
                  </a:lnTo>
                  <a:lnTo>
                    <a:pt x="6374" y="14330"/>
                  </a:lnTo>
                  <a:lnTo>
                    <a:pt x="16970" y="7165"/>
                  </a:lnTo>
                  <a:lnTo>
                    <a:pt x="17254" y="4689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2457150" y="2156650"/>
              <a:ext cx="367575" cy="240350"/>
            </a:xfrm>
            <a:custGeom>
              <a:rect b="b" l="l" r="r" t="t"/>
              <a:pathLst>
                <a:path extrusionOk="0" h="9614" w="14703">
                  <a:moveTo>
                    <a:pt x="12878" y="1"/>
                  </a:moveTo>
                  <a:cubicBezTo>
                    <a:pt x="12768" y="1"/>
                    <a:pt x="12657" y="11"/>
                    <a:pt x="12544" y="33"/>
                  </a:cubicBezTo>
                  <a:lnTo>
                    <a:pt x="1807" y="2104"/>
                  </a:lnTo>
                  <a:lnTo>
                    <a:pt x="1" y="3971"/>
                  </a:lnTo>
                  <a:lnTo>
                    <a:pt x="2132" y="8254"/>
                  </a:lnTo>
                  <a:lnTo>
                    <a:pt x="3837" y="9614"/>
                  </a:lnTo>
                  <a:lnTo>
                    <a:pt x="9967" y="7564"/>
                  </a:lnTo>
                  <a:cubicBezTo>
                    <a:pt x="12463" y="6732"/>
                    <a:pt x="14249" y="4540"/>
                    <a:pt x="14574" y="1921"/>
                  </a:cubicBezTo>
                  <a:cubicBezTo>
                    <a:pt x="14702" y="879"/>
                    <a:pt x="13874" y="1"/>
                    <a:pt x="12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1630525" y="3068325"/>
              <a:ext cx="600325" cy="554150"/>
            </a:xfrm>
            <a:custGeom>
              <a:rect b="b" l="l" r="r" t="t"/>
              <a:pathLst>
                <a:path extrusionOk="0" h="22166" w="24013">
                  <a:moveTo>
                    <a:pt x="19202" y="1"/>
                  </a:moveTo>
                  <a:lnTo>
                    <a:pt x="1" y="10068"/>
                  </a:lnTo>
                  <a:lnTo>
                    <a:pt x="6841" y="22166"/>
                  </a:lnTo>
                  <a:cubicBezTo>
                    <a:pt x="6841" y="22166"/>
                    <a:pt x="23628" y="8728"/>
                    <a:pt x="23728" y="8728"/>
                  </a:cubicBezTo>
                  <a:cubicBezTo>
                    <a:pt x="23728" y="8728"/>
                    <a:pt x="23729" y="8728"/>
                    <a:pt x="23729" y="8729"/>
                  </a:cubicBezTo>
                  <a:cubicBezTo>
                    <a:pt x="23729" y="8730"/>
                    <a:pt x="23729" y="8731"/>
                    <a:pt x="23729" y="8731"/>
                  </a:cubicBezTo>
                  <a:cubicBezTo>
                    <a:pt x="23741" y="8731"/>
                    <a:pt x="24013" y="6942"/>
                    <a:pt x="24013" y="6942"/>
                  </a:cubicBezTo>
                  <a:lnTo>
                    <a:pt x="204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2167900" y="2926925"/>
              <a:ext cx="374025" cy="324100"/>
            </a:xfrm>
            <a:custGeom>
              <a:rect b="b" l="l" r="r" t="t"/>
              <a:pathLst>
                <a:path extrusionOk="0" h="12964" w="14961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lnTo>
                    <a:pt x="3066" y="12071"/>
                  </a:lnTo>
                  <a:lnTo>
                    <a:pt x="4629" y="12964"/>
                  </a:lnTo>
                  <a:cubicBezTo>
                    <a:pt x="4629" y="12964"/>
                    <a:pt x="10332" y="8803"/>
                    <a:pt x="11916" y="7098"/>
                  </a:cubicBezTo>
                  <a:cubicBezTo>
                    <a:pt x="13479" y="5413"/>
                    <a:pt x="14960" y="2084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1742675" y="2998300"/>
              <a:ext cx="770825" cy="624175"/>
            </a:xfrm>
            <a:custGeom>
              <a:rect b="b" l="l" r="r" t="t"/>
              <a:pathLst>
                <a:path extrusionOk="0" h="24967" w="30833">
                  <a:moveTo>
                    <a:pt x="30772" y="1"/>
                  </a:moveTo>
                  <a:lnTo>
                    <a:pt x="30772" y="1"/>
                  </a:lnTo>
                  <a:cubicBezTo>
                    <a:pt x="30163" y="1198"/>
                    <a:pt x="28965" y="3086"/>
                    <a:pt x="26976" y="4527"/>
                  </a:cubicBezTo>
                  <a:cubicBezTo>
                    <a:pt x="23850" y="6780"/>
                    <a:pt x="22389" y="7511"/>
                    <a:pt x="22389" y="7511"/>
                  </a:cubicBezTo>
                  <a:lnTo>
                    <a:pt x="21678" y="5664"/>
                  </a:lnTo>
                  <a:lnTo>
                    <a:pt x="16401" y="9317"/>
                  </a:lnTo>
                  <a:lnTo>
                    <a:pt x="17862" y="10596"/>
                  </a:lnTo>
                  <a:lnTo>
                    <a:pt x="5846" y="19385"/>
                  </a:lnTo>
                  <a:cubicBezTo>
                    <a:pt x="5846" y="19385"/>
                    <a:pt x="5197" y="17741"/>
                    <a:pt x="4547" y="16624"/>
                  </a:cubicBezTo>
                  <a:cubicBezTo>
                    <a:pt x="4515" y="16566"/>
                    <a:pt x="4461" y="16539"/>
                    <a:pt x="4388" y="16539"/>
                  </a:cubicBezTo>
                  <a:cubicBezTo>
                    <a:pt x="3770" y="16539"/>
                    <a:pt x="1780" y="18516"/>
                    <a:pt x="0" y="20785"/>
                  </a:cubicBezTo>
                  <a:lnTo>
                    <a:pt x="2355" y="24967"/>
                  </a:lnTo>
                  <a:cubicBezTo>
                    <a:pt x="2355" y="24967"/>
                    <a:pt x="19142" y="11529"/>
                    <a:pt x="19242" y="11529"/>
                  </a:cubicBezTo>
                  <a:cubicBezTo>
                    <a:pt x="19242" y="11529"/>
                    <a:pt x="19243" y="11529"/>
                    <a:pt x="19243" y="11530"/>
                  </a:cubicBezTo>
                  <a:cubicBezTo>
                    <a:pt x="19243" y="11531"/>
                    <a:pt x="19243" y="11532"/>
                    <a:pt x="19243" y="11532"/>
                  </a:cubicBezTo>
                  <a:cubicBezTo>
                    <a:pt x="19255" y="11532"/>
                    <a:pt x="19527" y="9743"/>
                    <a:pt x="19527" y="9743"/>
                  </a:cubicBezTo>
                  <a:lnTo>
                    <a:pt x="19466" y="9642"/>
                  </a:lnTo>
                  <a:cubicBezTo>
                    <a:pt x="19730" y="9540"/>
                    <a:pt x="19973" y="9419"/>
                    <a:pt x="20176" y="9277"/>
                  </a:cubicBezTo>
                  <a:lnTo>
                    <a:pt x="21638" y="10109"/>
                  </a:lnTo>
                  <a:cubicBezTo>
                    <a:pt x="21638" y="10109"/>
                    <a:pt x="27341" y="5948"/>
                    <a:pt x="28925" y="4243"/>
                  </a:cubicBezTo>
                  <a:cubicBezTo>
                    <a:pt x="29899" y="3208"/>
                    <a:pt x="30833" y="1543"/>
                    <a:pt x="30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1793425" y="3269275"/>
              <a:ext cx="433375" cy="353200"/>
            </a:xfrm>
            <a:custGeom>
              <a:rect b="b" l="l" r="r" t="t"/>
              <a:pathLst>
                <a:path extrusionOk="0" h="14128" w="17335">
                  <a:moveTo>
                    <a:pt x="17334" y="0"/>
                  </a:moveTo>
                  <a:lnTo>
                    <a:pt x="0" y="13194"/>
                  </a:lnTo>
                  <a:lnTo>
                    <a:pt x="325" y="14128"/>
                  </a:lnTo>
                  <a:lnTo>
                    <a:pt x="17213" y="691"/>
                  </a:lnTo>
                  <a:lnTo>
                    <a:pt x="17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1535125" y="3314950"/>
              <a:ext cx="336475" cy="336450"/>
            </a:xfrm>
            <a:custGeom>
              <a:rect b="b" l="l" r="r" t="t"/>
              <a:pathLst>
                <a:path extrusionOk="0" h="13458" w="13459">
                  <a:moveTo>
                    <a:pt x="6719" y="0"/>
                  </a:moveTo>
                  <a:cubicBezTo>
                    <a:pt x="3005" y="0"/>
                    <a:pt x="1" y="3004"/>
                    <a:pt x="1" y="6719"/>
                  </a:cubicBezTo>
                  <a:cubicBezTo>
                    <a:pt x="1" y="10433"/>
                    <a:pt x="3005" y="13458"/>
                    <a:pt x="6719" y="13458"/>
                  </a:cubicBezTo>
                  <a:cubicBezTo>
                    <a:pt x="10434" y="13458"/>
                    <a:pt x="13458" y="10433"/>
                    <a:pt x="13458" y="6719"/>
                  </a:cubicBezTo>
                  <a:cubicBezTo>
                    <a:pt x="13458" y="3004"/>
                    <a:pt x="10434" y="0"/>
                    <a:pt x="6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2111575" y="3070350"/>
              <a:ext cx="174600" cy="174600"/>
            </a:xfrm>
            <a:custGeom>
              <a:rect b="b" l="l" r="r" t="t"/>
              <a:pathLst>
                <a:path extrusionOk="0" h="6984" w="6984">
                  <a:moveTo>
                    <a:pt x="3492" y="1"/>
                  </a:moveTo>
                  <a:cubicBezTo>
                    <a:pt x="1564" y="1"/>
                    <a:pt x="1" y="1564"/>
                    <a:pt x="1" y="3492"/>
                  </a:cubicBezTo>
                  <a:cubicBezTo>
                    <a:pt x="1" y="5420"/>
                    <a:pt x="1564" y="6983"/>
                    <a:pt x="3492" y="6983"/>
                  </a:cubicBezTo>
                  <a:cubicBezTo>
                    <a:pt x="5420" y="6983"/>
                    <a:pt x="6983" y="5420"/>
                    <a:pt x="6983" y="3492"/>
                  </a:cubicBezTo>
                  <a:cubicBezTo>
                    <a:pt x="6983" y="1564"/>
                    <a:pt x="5420" y="1"/>
                    <a:pt x="3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127325" y="3079500"/>
              <a:ext cx="149700" cy="119775"/>
            </a:xfrm>
            <a:custGeom>
              <a:rect b="b" l="l" r="r" t="t"/>
              <a:pathLst>
                <a:path extrusionOk="0" h="4791" w="5988">
                  <a:moveTo>
                    <a:pt x="2862" y="0"/>
                  </a:moveTo>
                  <a:cubicBezTo>
                    <a:pt x="1583" y="0"/>
                    <a:pt x="467" y="772"/>
                    <a:pt x="0" y="1888"/>
                  </a:cubicBezTo>
                  <a:cubicBezTo>
                    <a:pt x="548" y="1015"/>
                    <a:pt x="1522" y="426"/>
                    <a:pt x="2639" y="426"/>
                  </a:cubicBezTo>
                  <a:cubicBezTo>
                    <a:pt x="4364" y="426"/>
                    <a:pt x="5765" y="1827"/>
                    <a:pt x="5765" y="3552"/>
                  </a:cubicBezTo>
                  <a:cubicBezTo>
                    <a:pt x="5765" y="3999"/>
                    <a:pt x="5663" y="4405"/>
                    <a:pt x="5501" y="4790"/>
                  </a:cubicBezTo>
                  <a:cubicBezTo>
                    <a:pt x="5805" y="4303"/>
                    <a:pt x="5988" y="3735"/>
                    <a:pt x="5988" y="3126"/>
                  </a:cubicBezTo>
                  <a:cubicBezTo>
                    <a:pt x="5988" y="1401"/>
                    <a:pt x="4587" y="0"/>
                    <a:pt x="2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1569625" y="3336250"/>
              <a:ext cx="279625" cy="223800"/>
            </a:xfrm>
            <a:custGeom>
              <a:rect b="b" l="l" r="r" t="t"/>
              <a:pathLst>
                <a:path extrusionOk="0" h="8952" w="11185">
                  <a:moveTo>
                    <a:pt x="5360" y="1"/>
                  </a:moveTo>
                  <a:cubicBezTo>
                    <a:pt x="2964" y="1"/>
                    <a:pt x="894" y="1462"/>
                    <a:pt x="1" y="3533"/>
                  </a:cubicBezTo>
                  <a:cubicBezTo>
                    <a:pt x="1036" y="1909"/>
                    <a:pt x="2863" y="813"/>
                    <a:pt x="4933" y="813"/>
                  </a:cubicBezTo>
                  <a:cubicBezTo>
                    <a:pt x="8140" y="813"/>
                    <a:pt x="10759" y="3431"/>
                    <a:pt x="10759" y="6638"/>
                  </a:cubicBezTo>
                  <a:cubicBezTo>
                    <a:pt x="10759" y="7470"/>
                    <a:pt x="10596" y="8242"/>
                    <a:pt x="10292" y="8952"/>
                  </a:cubicBezTo>
                  <a:cubicBezTo>
                    <a:pt x="10860" y="8059"/>
                    <a:pt x="11185" y="6983"/>
                    <a:pt x="11185" y="5846"/>
                  </a:cubicBezTo>
                  <a:cubicBezTo>
                    <a:pt x="11185" y="2619"/>
                    <a:pt x="8587" y="1"/>
                    <a:pt x="53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1324025" y="3150525"/>
              <a:ext cx="532350" cy="695225"/>
            </a:xfrm>
            <a:custGeom>
              <a:rect b="b" l="l" r="r" t="t"/>
              <a:pathLst>
                <a:path extrusionOk="0" h="27809" w="21294">
                  <a:moveTo>
                    <a:pt x="15813" y="1"/>
                  </a:moveTo>
                  <a:cubicBezTo>
                    <a:pt x="7105" y="1"/>
                    <a:pt x="1" y="7085"/>
                    <a:pt x="1" y="15813"/>
                  </a:cubicBezTo>
                  <a:cubicBezTo>
                    <a:pt x="1" y="20603"/>
                    <a:pt x="2152" y="24886"/>
                    <a:pt x="5522" y="27809"/>
                  </a:cubicBezTo>
                  <a:cubicBezTo>
                    <a:pt x="5765" y="27727"/>
                    <a:pt x="6009" y="27626"/>
                    <a:pt x="6273" y="27545"/>
                  </a:cubicBezTo>
                  <a:cubicBezTo>
                    <a:pt x="2863" y="24764"/>
                    <a:pt x="691" y="20542"/>
                    <a:pt x="691" y="15813"/>
                  </a:cubicBezTo>
                  <a:cubicBezTo>
                    <a:pt x="691" y="7450"/>
                    <a:pt x="7470" y="671"/>
                    <a:pt x="15813" y="671"/>
                  </a:cubicBezTo>
                  <a:cubicBezTo>
                    <a:pt x="17761" y="671"/>
                    <a:pt x="19608" y="1036"/>
                    <a:pt x="21293" y="1706"/>
                  </a:cubicBezTo>
                  <a:lnTo>
                    <a:pt x="21253" y="1604"/>
                  </a:lnTo>
                  <a:lnTo>
                    <a:pt x="21171" y="935"/>
                  </a:lnTo>
                  <a:cubicBezTo>
                    <a:pt x="19507" y="326"/>
                    <a:pt x="17700" y="1"/>
                    <a:pt x="15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927725" y="3772150"/>
              <a:ext cx="348625" cy="799750"/>
            </a:xfrm>
            <a:custGeom>
              <a:rect b="b" l="l" r="r" t="t"/>
              <a:pathLst>
                <a:path extrusionOk="0" h="31990" w="13945">
                  <a:moveTo>
                    <a:pt x="13945" y="0"/>
                  </a:moveTo>
                  <a:lnTo>
                    <a:pt x="0" y="319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1773125" y="2566475"/>
              <a:ext cx="334425" cy="369425"/>
            </a:xfrm>
            <a:custGeom>
              <a:rect b="b" l="l" r="r" t="t"/>
              <a:pathLst>
                <a:path extrusionOk="0" h="14777" w="13377">
                  <a:moveTo>
                    <a:pt x="0" y="14777"/>
                  </a:moveTo>
                  <a:lnTo>
                    <a:pt x="1337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127325" y="2341675"/>
              <a:ext cx="353200" cy="211625"/>
            </a:xfrm>
            <a:custGeom>
              <a:rect b="b" l="l" r="r" t="t"/>
              <a:pathLst>
                <a:path extrusionOk="0" h="8465" w="14128">
                  <a:moveTo>
                    <a:pt x="0" y="8465"/>
                  </a:moveTo>
                  <a:lnTo>
                    <a:pt x="1412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492675" y="2220900"/>
              <a:ext cx="325800" cy="121300"/>
            </a:xfrm>
            <a:custGeom>
              <a:rect b="b" l="l" r="r" t="t"/>
              <a:pathLst>
                <a:path extrusionOk="0" h="4852" w="13032">
                  <a:moveTo>
                    <a:pt x="13031" y="1"/>
                  </a:moveTo>
                  <a:lnTo>
                    <a:pt x="0" y="4243"/>
                  </a:lnTo>
                  <a:lnTo>
                    <a:pt x="305" y="4852"/>
                  </a:lnTo>
                  <a:lnTo>
                    <a:pt x="12808" y="772"/>
                  </a:lnTo>
                  <a:cubicBezTo>
                    <a:pt x="12910" y="528"/>
                    <a:pt x="12971" y="265"/>
                    <a:pt x="1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1038350" y="3810725"/>
              <a:ext cx="360300" cy="902250"/>
            </a:xfrm>
            <a:custGeom>
              <a:rect b="b" l="l" r="r" t="t"/>
              <a:pathLst>
                <a:path extrusionOk="0" h="36090" w="14412">
                  <a:moveTo>
                    <a:pt x="11428" y="0"/>
                  </a:moveTo>
                  <a:lnTo>
                    <a:pt x="0" y="33735"/>
                  </a:lnTo>
                  <a:lnTo>
                    <a:pt x="6394" y="36089"/>
                  </a:lnTo>
                  <a:lnTo>
                    <a:pt x="14412" y="2375"/>
                  </a:lnTo>
                  <a:lnTo>
                    <a:pt x="11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2342475" y="3201775"/>
              <a:ext cx="310575" cy="324800"/>
            </a:xfrm>
            <a:custGeom>
              <a:rect b="b" l="l" r="r" t="t"/>
              <a:pathLst>
                <a:path extrusionOk="0" h="12992" w="12423">
                  <a:moveTo>
                    <a:pt x="11286" y="1"/>
                  </a:moveTo>
                  <a:lnTo>
                    <a:pt x="0" y="12991"/>
                  </a:lnTo>
                  <a:cubicBezTo>
                    <a:pt x="3025" y="11286"/>
                    <a:pt x="12422" y="2457"/>
                    <a:pt x="12422" y="2457"/>
                  </a:cubicBezTo>
                  <a:lnTo>
                    <a:pt x="1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2261775" y="3182500"/>
              <a:ext cx="284200" cy="170200"/>
            </a:xfrm>
            <a:custGeom>
              <a:rect b="b" l="l" r="r" t="t"/>
              <a:pathLst>
                <a:path extrusionOk="0" h="6808" w="11368">
                  <a:moveTo>
                    <a:pt x="11368" y="1"/>
                  </a:moveTo>
                  <a:lnTo>
                    <a:pt x="1" y="5176"/>
                  </a:lnTo>
                  <a:cubicBezTo>
                    <a:pt x="298" y="6128"/>
                    <a:pt x="835" y="6807"/>
                    <a:pt x="1437" y="6807"/>
                  </a:cubicBezTo>
                  <a:cubicBezTo>
                    <a:pt x="1656" y="6807"/>
                    <a:pt x="1884" y="6717"/>
                    <a:pt x="2112" y="6516"/>
                  </a:cubicBezTo>
                  <a:cubicBezTo>
                    <a:pt x="3512" y="5319"/>
                    <a:pt x="9724" y="934"/>
                    <a:pt x="1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2512450" y="2908475"/>
              <a:ext cx="91375" cy="203000"/>
            </a:xfrm>
            <a:custGeom>
              <a:rect b="b" l="l" r="r" t="t"/>
              <a:pathLst>
                <a:path extrusionOk="0" h="8120" w="3655">
                  <a:moveTo>
                    <a:pt x="1" y="1"/>
                  </a:moveTo>
                  <a:lnTo>
                    <a:pt x="1625" y="1747"/>
                  </a:lnTo>
                  <a:lnTo>
                    <a:pt x="2741" y="5684"/>
                  </a:lnTo>
                  <a:lnTo>
                    <a:pt x="1726" y="8120"/>
                  </a:lnTo>
                  <a:lnTo>
                    <a:pt x="3655" y="6395"/>
                  </a:lnTo>
                  <a:lnTo>
                    <a:pt x="2416" y="1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2162325" y="2366025"/>
              <a:ext cx="331375" cy="241075"/>
            </a:xfrm>
            <a:custGeom>
              <a:rect b="b" l="l" r="r" t="t"/>
              <a:pathLst>
                <a:path extrusionOk="0" h="9643" w="13255">
                  <a:moveTo>
                    <a:pt x="13255" y="1"/>
                  </a:moveTo>
                  <a:lnTo>
                    <a:pt x="1" y="9236"/>
                  </a:lnTo>
                  <a:lnTo>
                    <a:pt x="2375" y="9642"/>
                  </a:lnTo>
                  <a:lnTo>
                    <a:pt x="12971" y="2477"/>
                  </a:lnTo>
                  <a:lnTo>
                    <a:pt x="13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1829950" y="2609600"/>
              <a:ext cx="311600" cy="380600"/>
            </a:xfrm>
            <a:custGeom>
              <a:rect b="b" l="l" r="r" t="t"/>
              <a:pathLst>
                <a:path extrusionOk="0" h="15224" w="12464">
                  <a:moveTo>
                    <a:pt x="12463" y="1"/>
                  </a:moveTo>
                  <a:lnTo>
                    <a:pt x="1" y="15224"/>
                  </a:lnTo>
                  <a:lnTo>
                    <a:pt x="1300" y="15224"/>
                  </a:lnTo>
                  <a:lnTo>
                    <a:pt x="12463" y="2700"/>
                  </a:lnTo>
                  <a:lnTo>
                    <a:pt x="12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2510425" y="2261500"/>
              <a:ext cx="293850" cy="135500"/>
            </a:xfrm>
            <a:custGeom>
              <a:rect b="b" l="l" r="r" t="t"/>
              <a:pathLst>
                <a:path extrusionOk="0" h="5420" w="11754">
                  <a:moveTo>
                    <a:pt x="11753" y="0"/>
                  </a:moveTo>
                  <a:lnTo>
                    <a:pt x="11753" y="0"/>
                  </a:lnTo>
                  <a:cubicBezTo>
                    <a:pt x="11733" y="0"/>
                    <a:pt x="9784" y="995"/>
                    <a:pt x="7206" y="1929"/>
                  </a:cubicBezTo>
                  <a:cubicBezTo>
                    <a:pt x="4629" y="2842"/>
                    <a:pt x="1" y="4060"/>
                    <a:pt x="1" y="4060"/>
                  </a:cubicBezTo>
                  <a:lnTo>
                    <a:pt x="1706" y="5420"/>
                  </a:lnTo>
                  <a:lnTo>
                    <a:pt x="7836" y="3370"/>
                  </a:lnTo>
                  <a:cubicBezTo>
                    <a:pt x="9561" y="2802"/>
                    <a:pt x="10941" y="1563"/>
                    <a:pt x="11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2468825" y="3251000"/>
              <a:ext cx="184225" cy="177625"/>
            </a:xfrm>
            <a:custGeom>
              <a:rect b="b" l="l" r="r" t="t"/>
              <a:pathLst>
                <a:path extrusionOk="0" h="7105" w="7369">
                  <a:moveTo>
                    <a:pt x="7145" y="1"/>
                  </a:moveTo>
                  <a:lnTo>
                    <a:pt x="0" y="7105"/>
                  </a:lnTo>
                  <a:cubicBezTo>
                    <a:pt x="3552" y="4060"/>
                    <a:pt x="7368" y="488"/>
                    <a:pt x="7368" y="488"/>
                  </a:cubicBezTo>
                  <a:lnTo>
                    <a:pt x="7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2670275" y="3167775"/>
              <a:ext cx="20325" cy="69550"/>
            </a:xfrm>
            <a:custGeom>
              <a:rect b="b" l="l" r="r" t="t"/>
              <a:pathLst>
                <a:path extrusionOk="0" h="2782" w="813">
                  <a:moveTo>
                    <a:pt x="264" y="1"/>
                  </a:moveTo>
                  <a:lnTo>
                    <a:pt x="1" y="143"/>
                  </a:lnTo>
                  <a:cubicBezTo>
                    <a:pt x="346" y="590"/>
                    <a:pt x="569" y="1158"/>
                    <a:pt x="569" y="1767"/>
                  </a:cubicBezTo>
                  <a:cubicBezTo>
                    <a:pt x="569" y="2132"/>
                    <a:pt x="488" y="2477"/>
                    <a:pt x="366" y="2782"/>
                  </a:cubicBezTo>
                  <a:cubicBezTo>
                    <a:pt x="650" y="2416"/>
                    <a:pt x="812" y="1950"/>
                    <a:pt x="812" y="1442"/>
                  </a:cubicBezTo>
                  <a:cubicBezTo>
                    <a:pt x="812" y="894"/>
                    <a:pt x="609" y="387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2502325" y="2156675"/>
              <a:ext cx="313100" cy="52575"/>
            </a:xfrm>
            <a:custGeom>
              <a:rect b="b" l="l" r="r" t="t"/>
              <a:pathLst>
                <a:path extrusionOk="0" h="2103" w="12524">
                  <a:moveTo>
                    <a:pt x="11066" y="1"/>
                  </a:moveTo>
                  <a:cubicBezTo>
                    <a:pt x="10958" y="1"/>
                    <a:pt x="10848" y="11"/>
                    <a:pt x="10737" y="32"/>
                  </a:cubicBezTo>
                  <a:lnTo>
                    <a:pt x="0" y="2103"/>
                  </a:lnTo>
                  <a:lnTo>
                    <a:pt x="0" y="2103"/>
                  </a:lnTo>
                  <a:lnTo>
                    <a:pt x="12524" y="824"/>
                  </a:lnTo>
                  <a:cubicBezTo>
                    <a:pt x="12214" y="325"/>
                    <a:pt x="11670" y="1"/>
                    <a:pt x="1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2062350" y="2248825"/>
              <a:ext cx="375025" cy="224300"/>
            </a:xfrm>
            <a:custGeom>
              <a:rect b="b" l="l" r="r" t="t"/>
              <a:pathLst>
                <a:path extrusionOk="0" h="8972" w="15001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996" y="7165"/>
                  </a:lnTo>
                  <a:lnTo>
                    <a:pt x="12586" y="1116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1674675" y="2483750"/>
              <a:ext cx="369450" cy="375550"/>
            </a:xfrm>
            <a:custGeom>
              <a:rect b="b" l="l" r="r" t="t"/>
              <a:pathLst>
                <a:path extrusionOk="0" h="15022" w="14778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1198" y="10901"/>
                  </a:lnTo>
                  <a:lnTo>
                    <a:pt x="12382" y="1198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1355500" y="2851750"/>
              <a:ext cx="313125" cy="264300"/>
            </a:xfrm>
            <a:custGeom>
              <a:rect b="b" l="l" r="r" t="t"/>
              <a:pathLst>
                <a:path extrusionOk="0" h="10572" w="12525">
                  <a:moveTo>
                    <a:pt x="8238" y="0"/>
                  </a:moveTo>
                  <a:cubicBezTo>
                    <a:pt x="8024" y="0"/>
                    <a:pt x="7832" y="24"/>
                    <a:pt x="7673" y="78"/>
                  </a:cubicBezTo>
                  <a:cubicBezTo>
                    <a:pt x="6130" y="606"/>
                    <a:pt x="4385" y="1275"/>
                    <a:pt x="3979" y="1742"/>
                  </a:cubicBezTo>
                  <a:cubicBezTo>
                    <a:pt x="3207" y="2574"/>
                    <a:pt x="3045" y="4949"/>
                    <a:pt x="1726" y="6634"/>
                  </a:cubicBezTo>
                  <a:cubicBezTo>
                    <a:pt x="1482" y="6959"/>
                    <a:pt x="853" y="7730"/>
                    <a:pt x="0" y="8785"/>
                  </a:cubicBezTo>
                  <a:lnTo>
                    <a:pt x="528" y="10572"/>
                  </a:lnTo>
                  <a:lnTo>
                    <a:pt x="1401" y="8664"/>
                  </a:lnTo>
                  <a:cubicBezTo>
                    <a:pt x="1401" y="8664"/>
                    <a:pt x="4080" y="6269"/>
                    <a:pt x="4364" y="4726"/>
                  </a:cubicBezTo>
                  <a:cubicBezTo>
                    <a:pt x="4649" y="3183"/>
                    <a:pt x="5095" y="2716"/>
                    <a:pt x="6902" y="1539"/>
                  </a:cubicBezTo>
                  <a:cubicBezTo>
                    <a:pt x="7619" y="1072"/>
                    <a:pt x="8654" y="931"/>
                    <a:pt x="9641" y="931"/>
                  </a:cubicBezTo>
                  <a:cubicBezTo>
                    <a:pt x="11138" y="931"/>
                    <a:pt x="12524" y="1255"/>
                    <a:pt x="12524" y="1255"/>
                  </a:cubicBezTo>
                  <a:cubicBezTo>
                    <a:pt x="12524" y="1255"/>
                    <a:pt x="9794" y="0"/>
                    <a:pt x="8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1121050" y="3061225"/>
              <a:ext cx="247675" cy="295850"/>
            </a:xfrm>
            <a:custGeom>
              <a:rect b="b" l="l" r="r" t="t"/>
              <a:pathLst>
                <a:path extrusionOk="0" h="11834" w="9907">
                  <a:moveTo>
                    <a:pt x="9703" y="0"/>
                  </a:moveTo>
                  <a:cubicBezTo>
                    <a:pt x="9520" y="203"/>
                    <a:pt x="9338" y="447"/>
                    <a:pt x="9135" y="691"/>
                  </a:cubicBezTo>
                  <a:cubicBezTo>
                    <a:pt x="9196" y="1117"/>
                    <a:pt x="9236" y="1563"/>
                    <a:pt x="9236" y="2010"/>
                  </a:cubicBezTo>
                  <a:cubicBezTo>
                    <a:pt x="9236" y="6902"/>
                    <a:pt x="5380" y="10900"/>
                    <a:pt x="569" y="11144"/>
                  </a:cubicBezTo>
                  <a:cubicBezTo>
                    <a:pt x="366" y="11387"/>
                    <a:pt x="184" y="11611"/>
                    <a:pt x="1" y="11834"/>
                  </a:cubicBezTo>
                  <a:lnTo>
                    <a:pt x="82" y="11834"/>
                  </a:lnTo>
                  <a:cubicBezTo>
                    <a:pt x="5502" y="11834"/>
                    <a:pt x="9906" y="7429"/>
                    <a:pt x="9906" y="2010"/>
                  </a:cubicBezTo>
                  <a:cubicBezTo>
                    <a:pt x="9906" y="1320"/>
                    <a:pt x="9845" y="650"/>
                    <a:pt x="9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1299675" y="3850300"/>
              <a:ext cx="98975" cy="436925"/>
            </a:xfrm>
            <a:custGeom>
              <a:rect b="b" l="l" r="r" t="t"/>
              <a:pathLst>
                <a:path extrusionOk="0" h="17477" w="3959">
                  <a:moveTo>
                    <a:pt x="2984" y="0"/>
                  </a:moveTo>
                  <a:lnTo>
                    <a:pt x="1" y="17476"/>
                  </a:lnTo>
                  <a:lnTo>
                    <a:pt x="3959" y="792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1387975" y="3826450"/>
              <a:ext cx="59400" cy="35550"/>
            </a:xfrm>
            <a:custGeom>
              <a:rect b="b" l="l" r="r" t="t"/>
              <a:pathLst>
                <a:path extrusionOk="0" h="1422" w="2376">
                  <a:moveTo>
                    <a:pt x="975" y="0"/>
                  </a:moveTo>
                  <a:lnTo>
                    <a:pt x="0" y="609"/>
                  </a:lnTo>
                  <a:lnTo>
                    <a:pt x="975" y="1421"/>
                  </a:lnTo>
                  <a:lnTo>
                    <a:pt x="2375" y="954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1506200" y="2736975"/>
              <a:ext cx="131450" cy="102025"/>
            </a:xfrm>
            <a:custGeom>
              <a:rect b="b" l="l" r="r" t="t"/>
              <a:pathLst>
                <a:path extrusionOk="0" h="4081" w="5258">
                  <a:moveTo>
                    <a:pt x="4974" y="0"/>
                  </a:moveTo>
                  <a:cubicBezTo>
                    <a:pt x="2497" y="0"/>
                    <a:pt x="468" y="1746"/>
                    <a:pt x="1" y="4080"/>
                  </a:cubicBezTo>
                  <a:cubicBezTo>
                    <a:pt x="853" y="2192"/>
                    <a:pt x="2761" y="873"/>
                    <a:pt x="4974" y="873"/>
                  </a:cubicBezTo>
                  <a:lnTo>
                    <a:pt x="5055" y="873"/>
                  </a:lnTo>
                  <a:lnTo>
                    <a:pt x="5258" y="21"/>
                  </a:lnTo>
                  <a:cubicBezTo>
                    <a:pt x="5156" y="0"/>
                    <a:pt x="5075" y="0"/>
                    <a:pt x="4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038350" y="3368725"/>
              <a:ext cx="97950" cy="188300"/>
            </a:xfrm>
            <a:custGeom>
              <a:rect b="b" l="l" r="r" t="t"/>
              <a:pathLst>
                <a:path extrusionOk="0" h="7532" w="3918">
                  <a:moveTo>
                    <a:pt x="2923" y="1"/>
                  </a:moveTo>
                  <a:lnTo>
                    <a:pt x="0" y="3553"/>
                  </a:lnTo>
                  <a:lnTo>
                    <a:pt x="427" y="7531"/>
                  </a:lnTo>
                  <a:lnTo>
                    <a:pt x="873" y="3979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411650" y="3545825"/>
              <a:ext cx="626725" cy="879425"/>
            </a:xfrm>
            <a:custGeom>
              <a:rect b="b" l="l" r="r" t="t"/>
              <a:pathLst>
                <a:path extrusionOk="0" h="35177" w="25069">
                  <a:moveTo>
                    <a:pt x="23242" y="1"/>
                  </a:moveTo>
                  <a:lnTo>
                    <a:pt x="1" y="35176"/>
                  </a:lnTo>
                  <a:lnTo>
                    <a:pt x="25068" y="1462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2167900" y="2926925"/>
              <a:ext cx="320225" cy="141425"/>
            </a:xfrm>
            <a:custGeom>
              <a:rect b="b" l="l" r="r" t="t"/>
              <a:pathLst>
                <a:path extrusionOk="0" h="5657" w="12809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cubicBezTo>
                    <a:pt x="1" y="5657"/>
                    <a:pt x="407" y="4621"/>
                    <a:pt x="549" y="4439"/>
                  </a:cubicBezTo>
                  <a:cubicBezTo>
                    <a:pt x="691" y="4256"/>
                    <a:pt x="4629" y="2754"/>
                    <a:pt x="7673" y="1414"/>
                  </a:cubicBezTo>
                  <a:cubicBezTo>
                    <a:pt x="9231" y="719"/>
                    <a:pt x="10538" y="549"/>
                    <a:pt x="11444" y="549"/>
                  </a:cubicBezTo>
                  <a:cubicBezTo>
                    <a:pt x="12310" y="549"/>
                    <a:pt x="12809" y="704"/>
                    <a:pt x="12809" y="704"/>
                  </a:cubicBezTo>
                  <a:cubicBezTo>
                    <a:pt x="12667" y="562"/>
                    <a:pt x="12525" y="460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1630525" y="3068325"/>
              <a:ext cx="516600" cy="251725"/>
            </a:xfrm>
            <a:custGeom>
              <a:rect b="b" l="l" r="r" t="t"/>
              <a:pathLst>
                <a:path extrusionOk="0" h="10069" w="20664">
                  <a:moveTo>
                    <a:pt x="19202" y="1"/>
                  </a:moveTo>
                  <a:lnTo>
                    <a:pt x="1" y="10068"/>
                  </a:lnTo>
                  <a:cubicBezTo>
                    <a:pt x="6" y="10068"/>
                    <a:pt x="11" y="10069"/>
                    <a:pt x="17" y="10069"/>
                  </a:cubicBezTo>
                  <a:cubicBezTo>
                    <a:pt x="1774" y="10069"/>
                    <a:pt x="19080" y="447"/>
                    <a:pt x="19080" y="447"/>
                  </a:cubicBezTo>
                  <a:lnTo>
                    <a:pt x="20664" y="447"/>
                  </a:lnTo>
                  <a:lnTo>
                    <a:pt x="20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2209000" y="2407125"/>
              <a:ext cx="280150" cy="199975"/>
            </a:xfrm>
            <a:custGeom>
              <a:rect b="b" l="l" r="r" t="t"/>
              <a:pathLst>
                <a:path extrusionOk="0" h="7999" w="11206">
                  <a:moveTo>
                    <a:pt x="11205" y="1"/>
                  </a:moveTo>
                  <a:lnTo>
                    <a:pt x="11205" y="1"/>
                  </a:lnTo>
                  <a:cubicBezTo>
                    <a:pt x="11144" y="21"/>
                    <a:pt x="11104" y="21"/>
                    <a:pt x="11104" y="21"/>
                  </a:cubicBezTo>
                  <a:lnTo>
                    <a:pt x="1" y="7917"/>
                  </a:lnTo>
                  <a:lnTo>
                    <a:pt x="508" y="7998"/>
                  </a:lnTo>
                  <a:lnTo>
                    <a:pt x="11104" y="833"/>
                  </a:lnTo>
                  <a:lnTo>
                    <a:pt x="11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1848225" y="2649700"/>
              <a:ext cx="293325" cy="340500"/>
            </a:xfrm>
            <a:custGeom>
              <a:rect b="b" l="l" r="r" t="t"/>
              <a:pathLst>
                <a:path extrusionOk="0" h="13620" w="11733">
                  <a:moveTo>
                    <a:pt x="11712" y="0"/>
                  </a:moveTo>
                  <a:lnTo>
                    <a:pt x="0" y="13620"/>
                  </a:lnTo>
                  <a:lnTo>
                    <a:pt x="569" y="13620"/>
                  </a:lnTo>
                  <a:lnTo>
                    <a:pt x="11732" y="1096"/>
                  </a:lnTo>
                  <a:lnTo>
                    <a:pt x="11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2544425" y="2289925"/>
              <a:ext cx="241575" cy="107075"/>
            </a:xfrm>
            <a:custGeom>
              <a:rect b="b" l="l" r="r" t="t"/>
              <a:pathLst>
                <a:path extrusionOk="0" h="4283" w="9663">
                  <a:moveTo>
                    <a:pt x="9662" y="0"/>
                  </a:moveTo>
                  <a:lnTo>
                    <a:pt x="9662" y="0"/>
                  </a:lnTo>
                  <a:cubicBezTo>
                    <a:pt x="9622" y="20"/>
                    <a:pt x="8445" y="792"/>
                    <a:pt x="6354" y="1746"/>
                  </a:cubicBezTo>
                  <a:cubicBezTo>
                    <a:pt x="5055" y="2355"/>
                    <a:pt x="2091" y="3329"/>
                    <a:pt x="1" y="3999"/>
                  </a:cubicBezTo>
                  <a:lnTo>
                    <a:pt x="346" y="4283"/>
                  </a:lnTo>
                  <a:lnTo>
                    <a:pt x="6476" y="2233"/>
                  </a:lnTo>
                  <a:cubicBezTo>
                    <a:pt x="7754" y="1807"/>
                    <a:pt x="8850" y="1015"/>
                    <a:pt x="9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1984225" y="2412200"/>
              <a:ext cx="83750" cy="57875"/>
            </a:xfrm>
            <a:custGeom>
              <a:rect b="b" l="l" r="r" t="t"/>
              <a:pathLst>
                <a:path extrusionOk="0" h="2315" w="3350">
                  <a:moveTo>
                    <a:pt x="2476" y="1"/>
                  </a:moveTo>
                  <a:cubicBezTo>
                    <a:pt x="1157" y="1"/>
                    <a:pt x="81" y="1016"/>
                    <a:pt x="0" y="2315"/>
                  </a:cubicBezTo>
                  <a:cubicBezTo>
                    <a:pt x="284" y="1259"/>
                    <a:pt x="1259" y="488"/>
                    <a:pt x="2395" y="488"/>
                  </a:cubicBezTo>
                  <a:cubicBezTo>
                    <a:pt x="2659" y="488"/>
                    <a:pt x="2923" y="549"/>
                    <a:pt x="3167" y="630"/>
                  </a:cubicBezTo>
                  <a:lnTo>
                    <a:pt x="3349" y="163"/>
                  </a:lnTo>
                  <a:cubicBezTo>
                    <a:pt x="3065" y="62"/>
                    <a:pt x="2781" y="1"/>
                    <a:pt x="2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2407425" y="2199600"/>
              <a:ext cx="83750" cy="24875"/>
            </a:xfrm>
            <a:custGeom>
              <a:rect b="b" l="l" r="r" t="t"/>
              <a:pathLst>
                <a:path extrusionOk="0" h="995" w="3350">
                  <a:moveTo>
                    <a:pt x="1990" y="0"/>
                  </a:moveTo>
                  <a:cubicBezTo>
                    <a:pt x="1178" y="0"/>
                    <a:pt x="467" y="386"/>
                    <a:pt x="0" y="995"/>
                  </a:cubicBezTo>
                  <a:cubicBezTo>
                    <a:pt x="427" y="670"/>
                    <a:pt x="954" y="487"/>
                    <a:pt x="1543" y="487"/>
                  </a:cubicBezTo>
                  <a:cubicBezTo>
                    <a:pt x="2010" y="487"/>
                    <a:pt x="2456" y="609"/>
                    <a:pt x="2842" y="832"/>
                  </a:cubicBezTo>
                  <a:cubicBezTo>
                    <a:pt x="2984" y="711"/>
                    <a:pt x="3167" y="569"/>
                    <a:pt x="3349" y="406"/>
                  </a:cubicBezTo>
                  <a:cubicBezTo>
                    <a:pt x="2964" y="163"/>
                    <a:pt x="2497" y="0"/>
                    <a:pt x="1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2270925" y="3027725"/>
              <a:ext cx="237500" cy="223300"/>
            </a:xfrm>
            <a:custGeom>
              <a:rect b="b" l="l" r="r" t="t"/>
              <a:pathLst>
                <a:path extrusionOk="0" h="8932" w="9500">
                  <a:moveTo>
                    <a:pt x="9500" y="1"/>
                  </a:moveTo>
                  <a:cubicBezTo>
                    <a:pt x="9500" y="1"/>
                    <a:pt x="7957" y="2558"/>
                    <a:pt x="6090" y="4081"/>
                  </a:cubicBezTo>
                  <a:cubicBezTo>
                    <a:pt x="4243" y="5603"/>
                    <a:pt x="0" y="8627"/>
                    <a:pt x="0" y="8627"/>
                  </a:cubicBezTo>
                  <a:lnTo>
                    <a:pt x="508" y="8932"/>
                  </a:lnTo>
                  <a:cubicBezTo>
                    <a:pt x="508" y="8932"/>
                    <a:pt x="6211" y="4771"/>
                    <a:pt x="7795" y="3066"/>
                  </a:cubicBezTo>
                  <a:cubicBezTo>
                    <a:pt x="8505" y="2294"/>
                    <a:pt x="9215" y="1178"/>
                    <a:pt x="9500" y="21"/>
                  </a:cubicBezTo>
                  <a:cubicBezTo>
                    <a:pt x="9500" y="21"/>
                    <a:pt x="9500" y="1"/>
                    <a:pt x="9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2352100" y="3157650"/>
              <a:ext cx="206925" cy="158850"/>
            </a:xfrm>
            <a:custGeom>
              <a:rect b="b" l="l" r="r" t="t"/>
              <a:pathLst>
                <a:path extrusionOk="0" h="6354" w="8277">
                  <a:moveTo>
                    <a:pt x="8140" y="0"/>
                  </a:moveTo>
                  <a:cubicBezTo>
                    <a:pt x="8140" y="0"/>
                    <a:pt x="1056" y="5014"/>
                    <a:pt x="1" y="6353"/>
                  </a:cubicBezTo>
                  <a:cubicBezTo>
                    <a:pt x="2763" y="4292"/>
                    <a:pt x="7774" y="810"/>
                    <a:pt x="8128" y="810"/>
                  </a:cubicBezTo>
                  <a:cubicBezTo>
                    <a:pt x="8133" y="810"/>
                    <a:pt x="8137" y="811"/>
                    <a:pt x="8140" y="812"/>
                  </a:cubicBezTo>
                  <a:cubicBezTo>
                    <a:pt x="8147" y="814"/>
                    <a:pt x="8153" y="815"/>
                    <a:pt x="8159" y="815"/>
                  </a:cubicBezTo>
                  <a:cubicBezTo>
                    <a:pt x="8277" y="815"/>
                    <a:pt x="8218" y="426"/>
                    <a:pt x="8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35"/>
          <p:cNvGrpSpPr/>
          <p:nvPr/>
        </p:nvGrpSpPr>
        <p:grpSpPr>
          <a:xfrm>
            <a:off x="5105888" y="298304"/>
            <a:ext cx="913425" cy="370975"/>
            <a:chOff x="6514150" y="4420266"/>
            <a:chExt cx="913425" cy="370975"/>
          </a:xfrm>
        </p:grpSpPr>
        <p:sp>
          <p:nvSpPr>
            <p:cNvPr id="377" name="Google Shape;377;p35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35"/>
          <p:cNvSpPr/>
          <p:nvPr/>
        </p:nvSpPr>
        <p:spPr>
          <a:xfrm>
            <a:off x="2086350" y="823325"/>
            <a:ext cx="1270200" cy="1270200"/>
          </a:xfrm>
          <a:prstGeom prst="ellipse">
            <a:avLst/>
          </a:prstGeom>
          <a:solidFill>
            <a:schemeClr val="accent1">
              <a:alpha val="359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35"/>
          <p:cNvGrpSpPr/>
          <p:nvPr/>
        </p:nvGrpSpPr>
        <p:grpSpPr>
          <a:xfrm>
            <a:off x="3091863" y="1052012"/>
            <a:ext cx="537556" cy="136576"/>
            <a:chOff x="2641350" y="846250"/>
            <a:chExt cx="413600" cy="105075"/>
          </a:xfrm>
        </p:grpSpPr>
        <p:sp>
          <p:nvSpPr>
            <p:cNvPr id="381" name="Google Shape;381;p3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5" name="Google Shape;385;p35"/>
          <p:cNvCxnSpPr/>
          <p:nvPr/>
        </p:nvCxnSpPr>
        <p:spPr>
          <a:xfrm flipH="1" rot="10800000">
            <a:off x="3459250" y="3707110"/>
            <a:ext cx="49905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35"/>
          <p:cNvSpPr txBox="1"/>
          <p:nvPr>
            <p:ph idx="2" type="subTitle"/>
          </p:nvPr>
        </p:nvSpPr>
        <p:spPr>
          <a:xfrm>
            <a:off x="3356550" y="3776325"/>
            <a:ext cx="44121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Supervisor</a:t>
            </a:r>
            <a:r>
              <a:rPr lang="en"/>
              <a:t>: Dr. Ilias Magklogiannis</a:t>
            </a:r>
            <a:br>
              <a:rPr lang="en"/>
            </a:br>
            <a:r>
              <a:rPr b="1" lang="en">
                <a:latin typeface="Raleway"/>
                <a:ea typeface="Raleway"/>
                <a:cs typeface="Raleway"/>
                <a:sym typeface="Raleway"/>
              </a:rPr>
              <a:t>Author</a:t>
            </a:r>
            <a:r>
              <a:rPr lang="en"/>
              <a:t>: Alexandros Filios</a:t>
            </a:r>
            <a:endParaRPr/>
          </a:p>
        </p:txBody>
      </p:sp>
      <p:pic>
        <p:nvPicPr>
          <p:cNvPr id="387" name="Google Shape;3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250" y="372600"/>
            <a:ext cx="1495400" cy="14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461" y="560900"/>
            <a:ext cx="1319889" cy="6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0975" y="669287"/>
            <a:ext cx="758625" cy="9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4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4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objectives</a:t>
            </a:r>
            <a:endParaRPr sz="3000"/>
          </a:p>
        </p:txBody>
      </p:sp>
      <p:grpSp>
        <p:nvGrpSpPr>
          <p:cNvPr id="595" name="Google Shape;595;p44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596" name="Google Shape;596;p4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0" name="Google Shape;600;p44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1" name="Google Shape;601;p44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602" name="Google Shape;602;p4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" name="Google Shape;606;p44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Develop a serious game integrating health data and visual representation.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Provide a personalized, interactive avatar reflecting the user’s health status.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607" name="Google Shape;60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5"/>
          <p:cNvSpPr/>
          <p:nvPr/>
        </p:nvSpPr>
        <p:spPr>
          <a:xfrm>
            <a:off x="3308700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5"/>
          <p:cNvSpPr/>
          <p:nvPr/>
        </p:nvSpPr>
        <p:spPr>
          <a:xfrm>
            <a:off x="60081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5"/>
          <p:cNvSpPr/>
          <p:nvPr/>
        </p:nvSpPr>
        <p:spPr>
          <a:xfrm>
            <a:off x="609275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5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6" name="Google Shape;616;p45"/>
          <p:cNvSpPr txBox="1"/>
          <p:nvPr>
            <p:ph idx="4" type="title"/>
          </p:nvPr>
        </p:nvSpPr>
        <p:spPr>
          <a:xfrm>
            <a:off x="720013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and limitations</a:t>
            </a:r>
            <a:endParaRPr/>
          </a:p>
        </p:txBody>
      </p:sp>
      <p:sp>
        <p:nvSpPr>
          <p:cNvPr id="617" name="Google Shape;617;p45"/>
          <p:cNvSpPr txBox="1"/>
          <p:nvPr>
            <p:ph type="title"/>
          </p:nvPr>
        </p:nvSpPr>
        <p:spPr>
          <a:xfrm>
            <a:off x="72001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Motivation</a:t>
            </a:r>
            <a:endParaRPr/>
          </a:p>
        </p:txBody>
      </p:sp>
      <p:sp>
        <p:nvSpPr>
          <p:cNvPr id="618" name="Google Shape;618;p45"/>
          <p:cNvSpPr txBox="1"/>
          <p:nvPr>
            <p:ph idx="2" type="title"/>
          </p:nvPr>
        </p:nvSpPr>
        <p:spPr>
          <a:xfrm>
            <a:off x="3419282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19" name="Google Shape;619;p45"/>
          <p:cNvSpPr txBox="1"/>
          <p:nvPr>
            <p:ph idx="8" type="title"/>
          </p:nvPr>
        </p:nvSpPr>
        <p:spPr>
          <a:xfrm>
            <a:off x="61185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cxnSp>
        <p:nvCxnSpPr>
          <p:cNvPr id="620" name="Google Shape;620;p45"/>
          <p:cNvCxnSpPr/>
          <p:nvPr/>
        </p:nvCxnSpPr>
        <p:spPr>
          <a:xfrm>
            <a:off x="562125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1" name="Google Shape;621;p45"/>
          <p:cNvSpPr/>
          <p:nvPr/>
        </p:nvSpPr>
        <p:spPr>
          <a:xfrm>
            <a:off x="167191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/>
          <p:nvPr/>
        </p:nvSpPr>
        <p:spPr>
          <a:xfrm>
            <a:off x="4572062" y="1422510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5"/>
          <p:cNvSpPr/>
          <p:nvPr/>
        </p:nvSpPr>
        <p:spPr>
          <a:xfrm>
            <a:off x="1352512" y="29556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5"/>
          <p:cNvSpPr/>
          <p:nvPr/>
        </p:nvSpPr>
        <p:spPr>
          <a:xfrm>
            <a:off x="71987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5" name="Google Shape;625;p45"/>
          <p:cNvGrpSpPr/>
          <p:nvPr/>
        </p:nvGrpSpPr>
        <p:grpSpPr>
          <a:xfrm>
            <a:off x="2505838" y="545891"/>
            <a:ext cx="913425" cy="370975"/>
            <a:chOff x="6514150" y="4420266"/>
            <a:chExt cx="913425" cy="370975"/>
          </a:xfrm>
        </p:grpSpPr>
        <p:sp>
          <p:nvSpPr>
            <p:cNvPr id="626" name="Google Shape;626;p45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5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45"/>
          <p:cNvGrpSpPr/>
          <p:nvPr/>
        </p:nvGrpSpPr>
        <p:grpSpPr>
          <a:xfrm>
            <a:off x="1587219" y="1240953"/>
            <a:ext cx="571105" cy="605855"/>
            <a:chOff x="-42778748" y="2320118"/>
            <a:chExt cx="285125" cy="305941"/>
          </a:xfrm>
        </p:grpSpPr>
        <p:sp>
          <p:nvSpPr>
            <p:cNvPr id="629" name="Google Shape;629;p45"/>
            <p:cNvSpPr/>
            <p:nvPr/>
          </p:nvSpPr>
          <p:spPr>
            <a:xfrm>
              <a:off x="-42778748" y="2320118"/>
              <a:ext cx="285125" cy="305941"/>
            </a:xfrm>
            <a:custGeom>
              <a:rect b="b" l="l" r="r" t="t"/>
              <a:pathLst>
                <a:path extrusionOk="0" h="12375" w="11405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5"/>
            <p:cNvSpPr/>
            <p:nvPr/>
          </p:nvSpPr>
          <p:spPr>
            <a:xfrm>
              <a:off x="-42667700" y="2443600"/>
              <a:ext cx="62250" cy="61475"/>
            </a:xfrm>
            <a:custGeom>
              <a:rect b="b" l="l" r="r" t="t"/>
              <a:pathLst>
                <a:path extrusionOk="0" h="2459" w="249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1" name="Google Shape;631;p45"/>
          <p:cNvSpPr/>
          <p:nvPr/>
        </p:nvSpPr>
        <p:spPr>
          <a:xfrm>
            <a:off x="1502500" y="3048925"/>
            <a:ext cx="571102" cy="612714"/>
          </a:xfrm>
          <a:custGeom>
            <a:rect b="b" l="l" r="r" t="t"/>
            <a:pathLst>
              <a:path extrusionOk="0" h="12681" w="12635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5"/>
          <p:cNvSpPr/>
          <p:nvPr/>
        </p:nvSpPr>
        <p:spPr>
          <a:xfrm>
            <a:off x="6979874" y="1343026"/>
            <a:ext cx="571095" cy="560683"/>
          </a:xfrm>
          <a:custGeom>
            <a:rect b="b" l="l" r="r" t="t"/>
            <a:pathLst>
              <a:path extrusionOk="0" h="12724" w="12877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5"/>
          <p:cNvSpPr/>
          <p:nvPr/>
        </p:nvSpPr>
        <p:spPr>
          <a:xfrm>
            <a:off x="4280452" y="1343024"/>
            <a:ext cx="571096" cy="572703"/>
          </a:xfrm>
          <a:custGeom>
            <a:rect b="b" l="l" r="r" t="t"/>
            <a:pathLst>
              <a:path extrusionOk="0" h="11689" w="11658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6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Scope and limitations</a:t>
            </a:r>
            <a:endParaRPr sz="3000"/>
          </a:p>
        </p:txBody>
      </p:sp>
      <p:grpSp>
        <p:nvGrpSpPr>
          <p:cNvPr id="640" name="Google Shape;640;p46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641" name="Google Shape;641;p4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5" name="Google Shape;645;p46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6" name="Google Shape;646;p46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647" name="Google Shape;647;p4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1" name="Google Shape;651;p46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Focus on iOS and HealthKit integration; excludes non-iOS platforms.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Gamification aimed at making health management enjoyable.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652" name="Google Shape;65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7"/>
          <p:cNvSpPr/>
          <p:nvPr/>
        </p:nvSpPr>
        <p:spPr>
          <a:xfrm>
            <a:off x="3308700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60081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609275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61" name="Google Shape;661;p47"/>
          <p:cNvSpPr txBox="1"/>
          <p:nvPr>
            <p:ph idx="4" type="title"/>
          </p:nvPr>
        </p:nvSpPr>
        <p:spPr>
          <a:xfrm>
            <a:off x="720013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and limitations</a:t>
            </a:r>
            <a:endParaRPr/>
          </a:p>
        </p:txBody>
      </p:sp>
      <p:sp>
        <p:nvSpPr>
          <p:cNvPr id="662" name="Google Shape;662;p47"/>
          <p:cNvSpPr txBox="1"/>
          <p:nvPr>
            <p:ph type="title"/>
          </p:nvPr>
        </p:nvSpPr>
        <p:spPr>
          <a:xfrm>
            <a:off x="72001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Motivation</a:t>
            </a:r>
            <a:endParaRPr/>
          </a:p>
        </p:txBody>
      </p:sp>
      <p:sp>
        <p:nvSpPr>
          <p:cNvPr id="663" name="Google Shape;663;p47"/>
          <p:cNvSpPr txBox="1"/>
          <p:nvPr>
            <p:ph idx="2" type="title"/>
          </p:nvPr>
        </p:nvSpPr>
        <p:spPr>
          <a:xfrm>
            <a:off x="3419282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64" name="Google Shape;664;p47"/>
          <p:cNvSpPr txBox="1"/>
          <p:nvPr>
            <p:ph idx="6" type="title"/>
          </p:nvPr>
        </p:nvSpPr>
        <p:spPr>
          <a:xfrm>
            <a:off x="3419282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 of the study</a:t>
            </a:r>
            <a:endParaRPr/>
          </a:p>
        </p:txBody>
      </p:sp>
      <p:sp>
        <p:nvSpPr>
          <p:cNvPr id="665" name="Google Shape;665;p47"/>
          <p:cNvSpPr txBox="1"/>
          <p:nvPr>
            <p:ph idx="8" type="title"/>
          </p:nvPr>
        </p:nvSpPr>
        <p:spPr>
          <a:xfrm>
            <a:off x="61185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cxnSp>
        <p:nvCxnSpPr>
          <p:cNvPr id="666" name="Google Shape;666;p47"/>
          <p:cNvCxnSpPr/>
          <p:nvPr/>
        </p:nvCxnSpPr>
        <p:spPr>
          <a:xfrm>
            <a:off x="562125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7" name="Google Shape;667;p47"/>
          <p:cNvSpPr/>
          <p:nvPr/>
        </p:nvSpPr>
        <p:spPr>
          <a:xfrm>
            <a:off x="167191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7"/>
          <p:cNvSpPr/>
          <p:nvPr/>
        </p:nvSpPr>
        <p:spPr>
          <a:xfrm>
            <a:off x="4572062" y="30715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7"/>
          <p:cNvSpPr/>
          <p:nvPr/>
        </p:nvSpPr>
        <p:spPr>
          <a:xfrm>
            <a:off x="4572062" y="1422510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7"/>
          <p:cNvSpPr/>
          <p:nvPr/>
        </p:nvSpPr>
        <p:spPr>
          <a:xfrm>
            <a:off x="1352512" y="29556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7"/>
          <p:cNvSpPr/>
          <p:nvPr/>
        </p:nvSpPr>
        <p:spPr>
          <a:xfrm>
            <a:off x="71987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2" name="Google Shape;672;p47"/>
          <p:cNvGrpSpPr/>
          <p:nvPr/>
        </p:nvGrpSpPr>
        <p:grpSpPr>
          <a:xfrm>
            <a:off x="2505838" y="545891"/>
            <a:ext cx="913425" cy="370975"/>
            <a:chOff x="6514150" y="4420266"/>
            <a:chExt cx="913425" cy="370975"/>
          </a:xfrm>
        </p:grpSpPr>
        <p:sp>
          <p:nvSpPr>
            <p:cNvPr id="673" name="Google Shape;673;p47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47"/>
          <p:cNvGrpSpPr/>
          <p:nvPr/>
        </p:nvGrpSpPr>
        <p:grpSpPr>
          <a:xfrm>
            <a:off x="1587219" y="1240953"/>
            <a:ext cx="571105" cy="605855"/>
            <a:chOff x="-42778748" y="2320118"/>
            <a:chExt cx="285125" cy="305941"/>
          </a:xfrm>
        </p:grpSpPr>
        <p:sp>
          <p:nvSpPr>
            <p:cNvPr id="676" name="Google Shape;676;p47"/>
            <p:cNvSpPr/>
            <p:nvPr/>
          </p:nvSpPr>
          <p:spPr>
            <a:xfrm>
              <a:off x="-42778748" y="2320118"/>
              <a:ext cx="285125" cy="305941"/>
            </a:xfrm>
            <a:custGeom>
              <a:rect b="b" l="l" r="r" t="t"/>
              <a:pathLst>
                <a:path extrusionOk="0" h="12375" w="11405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-42667700" y="2443600"/>
              <a:ext cx="62250" cy="61475"/>
            </a:xfrm>
            <a:custGeom>
              <a:rect b="b" l="l" r="r" t="t"/>
              <a:pathLst>
                <a:path extrusionOk="0" h="2459" w="249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8" name="Google Shape;678;p47"/>
          <p:cNvSpPr/>
          <p:nvPr/>
        </p:nvSpPr>
        <p:spPr>
          <a:xfrm>
            <a:off x="1502500" y="3048925"/>
            <a:ext cx="571102" cy="612714"/>
          </a:xfrm>
          <a:custGeom>
            <a:rect b="b" l="l" r="r" t="t"/>
            <a:pathLst>
              <a:path extrusionOk="0" h="12681" w="12635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7"/>
          <p:cNvSpPr/>
          <p:nvPr/>
        </p:nvSpPr>
        <p:spPr>
          <a:xfrm>
            <a:off x="6979874" y="1343026"/>
            <a:ext cx="571095" cy="560683"/>
          </a:xfrm>
          <a:custGeom>
            <a:rect b="b" l="l" r="r" t="t"/>
            <a:pathLst>
              <a:path extrusionOk="0" h="12724" w="12877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7"/>
          <p:cNvSpPr/>
          <p:nvPr/>
        </p:nvSpPr>
        <p:spPr>
          <a:xfrm>
            <a:off x="4280452" y="1343024"/>
            <a:ext cx="571096" cy="572703"/>
          </a:xfrm>
          <a:custGeom>
            <a:rect b="b" l="l" r="r" t="t"/>
            <a:pathLst>
              <a:path extrusionOk="0" h="11689" w="11658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7"/>
          <p:cNvSpPr/>
          <p:nvPr/>
        </p:nvSpPr>
        <p:spPr>
          <a:xfrm>
            <a:off x="4280450" y="3126438"/>
            <a:ext cx="571105" cy="457676"/>
          </a:xfrm>
          <a:custGeom>
            <a:rect b="b" l="l" r="r" t="t"/>
            <a:pathLst>
              <a:path extrusionOk="0" h="10807" w="12918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8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8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Significance of the study</a:t>
            </a:r>
            <a:endParaRPr sz="3000"/>
          </a:p>
        </p:txBody>
      </p:sp>
      <p:grpSp>
        <p:nvGrpSpPr>
          <p:cNvPr id="688" name="Google Shape;688;p48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689" name="Google Shape;689;p4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3" name="Google Shape;693;p48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4" name="Google Shape;694;p48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695" name="Google Shape;695;p4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9" name="Google Shape;699;p48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Potential to revolutionize health apps by combining AI with gamification.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Engages diverse demographics, including children and the elderly.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700" name="Google Shape;70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9"/>
          <p:cNvSpPr/>
          <p:nvPr/>
        </p:nvSpPr>
        <p:spPr>
          <a:xfrm>
            <a:off x="3308700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6008126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/>
          <p:nvPr/>
        </p:nvSpPr>
        <p:spPr>
          <a:xfrm>
            <a:off x="609275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9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09" name="Google Shape;709;p49"/>
          <p:cNvSpPr txBox="1"/>
          <p:nvPr>
            <p:ph idx="4" type="title"/>
          </p:nvPr>
        </p:nvSpPr>
        <p:spPr>
          <a:xfrm>
            <a:off x="720013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and limitations</a:t>
            </a:r>
            <a:endParaRPr/>
          </a:p>
        </p:txBody>
      </p:sp>
      <p:sp>
        <p:nvSpPr>
          <p:cNvPr id="710" name="Google Shape;710;p49"/>
          <p:cNvSpPr txBox="1"/>
          <p:nvPr>
            <p:ph type="title"/>
          </p:nvPr>
        </p:nvSpPr>
        <p:spPr>
          <a:xfrm>
            <a:off x="72001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Motivation</a:t>
            </a:r>
            <a:endParaRPr/>
          </a:p>
        </p:txBody>
      </p:sp>
      <p:sp>
        <p:nvSpPr>
          <p:cNvPr id="711" name="Google Shape;711;p49"/>
          <p:cNvSpPr txBox="1"/>
          <p:nvPr>
            <p:ph idx="2" type="title"/>
          </p:nvPr>
        </p:nvSpPr>
        <p:spPr>
          <a:xfrm>
            <a:off x="3419282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12" name="Google Shape;712;p49"/>
          <p:cNvSpPr txBox="1"/>
          <p:nvPr>
            <p:ph idx="6" type="title"/>
          </p:nvPr>
        </p:nvSpPr>
        <p:spPr>
          <a:xfrm>
            <a:off x="3419282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 of the study</a:t>
            </a:r>
            <a:endParaRPr/>
          </a:p>
        </p:txBody>
      </p:sp>
      <p:sp>
        <p:nvSpPr>
          <p:cNvPr id="713" name="Google Shape;713;p49"/>
          <p:cNvSpPr txBox="1"/>
          <p:nvPr>
            <p:ph idx="8" type="title"/>
          </p:nvPr>
        </p:nvSpPr>
        <p:spPr>
          <a:xfrm>
            <a:off x="61185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714" name="Google Shape;714;p49"/>
          <p:cNvSpPr txBox="1"/>
          <p:nvPr>
            <p:ph idx="13" type="title"/>
          </p:nvPr>
        </p:nvSpPr>
        <p:spPr>
          <a:xfrm>
            <a:off x="6118558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the thesis</a:t>
            </a:r>
            <a:endParaRPr/>
          </a:p>
        </p:txBody>
      </p:sp>
      <p:cxnSp>
        <p:nvCxnSpPr>
          <p:cNvPr id="715" name="Google Shape;715;p49"/>
          <p:cNvCxnSpPr/>
          <p:nvPr/>
        </p:nvCxnSpPr>
        <p:spPr>
          <a:xfrm>
            <a:off x="562125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9"/>
          <p:cNvSpPr/>
          <p:nvPr/>
        </p:nvSpPr>
        <p:spPr>
          <a:xfrm>
            <a:off x="167191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9"/>
          <p:cNvSpPr/>
          <p:nvPr/>
        </p:nvSpPr>
        <p:spPr>
          <a:xfrm>
            <a:off x="4572062" y="30715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49"/>
          <p:cNvSpPr/>
          <p:nvPr/>
        </p:nvSpPr>
        <p:spPr>
          <a:xfrm>
            <a:off x="6969212" y="300947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49"/>
          <p:cNvSpPr/>
          <p:nvPr/>
        </p:nvSpPr>
        <p:spPr>
          <a:xfrm>
            <a:off x="4572062" y="1422510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49"/>
          <p:cNvSpPr/>
          <p:nvPr/>
        </p:nvSpPr>
        <p:spPr>
          <a:xfrm>
            <a:off x="1352512" y="29556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9"/>
          <p:cNvSpPr/>
          <p:nvPr/>
        </p:nvSpPr>
        <p:spPr>
          <a:xfrm>
            <a:off x="71987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2" name="Google Shape;722;p49"/>
          <p:cNvGrpSpPr/>
          <p:nvPr/>
        </p:nvGrpSpPr>
        <p:grpSpPr>
          <a:xfrm>
            <a:off x="2505838" y="545891"/>
            <a:ext cx="913425" cy="370975"/>
            <a:chOff x="6514150" y="4420266"/>
            <a:chExt cx="913425" cy="370975"/>
          </a:xfrm>
        </p:grpSpPr>
        <p:sp>
          <p:nvSpPr>
            <p:cNvPr id="723" name="Google Shape;723;p49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9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" name="Google Shape;725;p49"/>
          <p:cNvGrpSpPr/>
          <p:nvPr/>
        </p:nvGrpSpPr>
        <p:grpSpPr>
          <a:xfrm>
            <a:off x="1587219" y="1240953"/>
            <a:ext cx="571105" cy="605855"/>
            <a:chOff x="-42778748" y="2320118"/>
            <a:chExt cx="285125" cy="305941"/>
          </a:xfrm>
        </p:grpSpPr>
        <p:sp>
          <p:nvSpPr>
            <p:cNvPr id="726" name="Google Shape;726;p49"/>
            <p:cNvSpPr/>
            <p:nvPr/>
          </p:nvSpPr>
          <p:spPr>
            <a:xfrm>
              <a:off x="-42778748" y="2320118"/>
              <a:ext cx="285125" cy="305941"/>
            </a:xfrm>
            <a:custGeom>
              <a:rect b="b" l="l" r="r" t="t"/>
              <a:pathLst>
                <a:path extrusionOk="0" h="12375" w="11405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-42667700" y="2443600"/>
              <a:ext cx="62250" cy="61475"/>
            </a:xfrm>
            <a:custGeom>
              <a:rect b="b" l="l" r="r" t="t"/>
              <a:pathLst>
                <a:path extrusionOk="0" h="2459" w="249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8" name="Google Shape;728;p49"/>
          <p:cNvSpPr/>
          <p:nvPr/>
        </p:nvSpPr>
        <p:spPr>
          <a:xfrm>
            <a:off x="1502500" y="3048925"/>
            <a:ext cx="571102" cy="612714"/>
          </a:xfrm>
          <a:custGeom>
            <a:rect b="b" l="l" r="r" t="t"/>
            <a:pathLst>
              <a:path extrusionOk="0" h="12681" w="12635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9"/>
          <p:cNvSpPr/>
          <p:nvPr/>
        </p:nvSpPr>
        <p:spPr>
          <a:xfrm>
            <a:off x="7014809" y="3106589"/>
            <a:ext cx="501235" cy="497351"/>
          </a:xfrm>
          <a:custGeom>
            <a:rect b="b" l="l" r="r" t="t"/>
            <a:pathLst>
              <a:path extrusionOk="0" h="11721" w="11816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9"/>
          <p:cNvSpPr/>
          <p:nvPr/>
        </p:nvSpPr>
        <p:spPr>
          <a:xfrm>
            <a:off x="6979874" y="1343026"/>
            <a:ext cx="571095" cy="560683"/>
          </a:xfrm>
          <a:custGeom>
            <a:rect b="b" l="l" r="r" t="t"/>
            <a:pathLst>
              <a:path extrusionOk="0" h="12724" w="12877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9"/>
          <p:cNvSpPr/>
          <p:nvPr/>
        </p:nvSpPr>
        <p:spPr>
          <a:xfrm>
            <a:off x="4280452" y="1343024"/>
            <a:ext cx="571096" cy="572703"/>
          </a:xfrm>
          <a:custGeom>
            <a:rect b="b" l="l" r="r" t="t"/>
            <a:pathLst>
              <a:path extrusionOk="0" h="11689" w="11658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9"/>
          <p:cNvSpPr/>
          <p:nvPr/>
        </p:nvSpPr>
        <p:spPr>
          <a:xfrm>
            <a:off x="4280450" y="3126438"/>
            <a:ext cx="571105" cy="457676"/>
          </a:xfrm>
          <a:custGeom>
            <a:rect b="b" l="l" r="r" t="t"/>
            <a:pathLst>
              <a:path extrusionOk="0" h="10807" w="12918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0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0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Structure of the thesis</a:t>
            </a:r>
            <a:endParaRPr sz="3000"/>
          </a:p>
        </p:txBody>
      </p:sp>
      <p:grpSp>
        <p:nvGrpSpPr>
          <p:cNvPr id="739" name="Google Shape;739;p50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740" name="Google Shape;740;p5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4" name="Google Shape;744;p50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5" name="Google Shape;745;p50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746" name="Google Shape;746;p5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0" name="Google Shape;750;p50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Overview of serious games, tools, design, methodology, experiments, and findings.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751" name="Google Shape;75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1"/>
          <p:cNvSpPr/>
          <p:nvPr/>
        </p:nvSpPr>
        <p:spPr>
          <a:xfrm>
            <a:off x="1441200" y="519600"/>
            <a:ext cx="6261600" cy="410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1"/>
          <p:cNvSpPr/>
          <p:nvPr/>
        </p:nvSpPr>
        <p:spPr>
          <a:xfrm>
            <a:off x="1791350" y="851550"/>
            <a:ext cx="55800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1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759" name="Google Shape;759;p51"/>
          <p:cNvSpPr txBox="1"/>
          <p:nvPr>
            <p:ph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760" name="Google Shape;760;p51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Journey through Previous Finding</a:t>
            </a:r>
            <a:endParaRPr/>
          </a:p>
        </p:txBody>
      </p:sp>
      <p:sp>
        <p:nvSpPr>
          <p:cNvPr id="761" name="Google Shape;761;p51"/>
          <p:cNvSpPr/>
          <p:nvPr/>
        </p:nvSpPr>
        <p:spPr>
          <a:xfrm>
            <a:off x="2195400" y="373100"/>
            <a:ext cx="998400" cy="998400"/>
          </a:xfrm>
          <a:prstGeom prst="ellipse">
            <a:avLst/>
          </a:prstGeom>
          <a:solidFill>
            <a:schemeClr val="hlink">
              <a:alpha val="383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2" name="Google Shape;762;p51"/>
          <p:cNvGrpSpPr/>
          <p:nvPr/>
        </p:nvGrpSpPr>
        <p:grpSpPr>
          <a:xfrm>
            <a:off x="2710863" y="1234912"/>
            <a:ext cx="537556" cy="136576"/>
            <a:chOff x="2641350" y="846250"/>
            <a:chExt cx="413600" cy="105075"/>
          </a:xfrm>
        </p:grpSpPr>
        <p:sp>
          <p:nvSpPr>
            <p:cNvPr id="763" name="Google Shape;763;p5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" name="Google Shape;767;p51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768" name="Google Shape;768;p51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1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1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1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77" name="Google Shape;777;p51"/>
          <p:cNvCxnSpPr/>
          <p:nvPr/>
        </p:nvCxnSpPr>
        <p:spPr>
          <a:xfrm flipH="1" rot="10800000">
            <a:off x="2195400" y="3762159"/>
            <a:ext cx="6957300" cy="2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2"/>
          <p:cNvSpPr/>
          <p:nvPr/>
        </p:nvSpPr>
        <p:spPr>
          <a:xfrm>
            <a:off x="2014725" y="1088800"/>
            <a:ext cx="2514600" cy="183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&amp; TOOLS</a:t>
            </a:r>
            <a:endParaRPr/>
          </a:p>
        </p:txBody>
      </p:sp>
      <p:sp>
        <p:nvSpPr>
          <p:cNvPr id="784" name="Google Shape;784;p52"/>
          <p:cNvSpPr txBox="1"/>
          <p:nvPr>
            <p:ph type="title"/>
          </p:nvPr>
        </p:nvSpPr>
        <p:spPr>
          <a:xfrm>
            <a:off x="212546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SERIOUS GAMES IN HEALTH MANAGEMENT</a:t>
            </a:r>
            <a:endParaRPr/>
          </a:p>
        </p:txBody>
      </p:sp>
      <p:sp>
        <p:nvSpPr>
          <p:cNvPr id="785" name="Google Shape;785;p52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6" name="Google Shape;786;p52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787" name="Google Shape;787;p52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2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9" name="Google Shape;789;p52"/>
          <p:cNvSpPr/>
          <p:nvPr/>
        </p:nvSpPr>
        <p:spPr>
          <a:xfrm>
            <a:off x="2986480" y="1263538"/>
            <a:ext cx="571090" cy="560677"/>
          </a:xfrm>
          <a:custGeom>
            <a:rect b="b" l="l" r="r" t="t"/>
            <a:pathLst>
              <a:path extrusionOk="0" h="12004" w="12004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0" name="Google Shape;790;p52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3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53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SERIOUS GAMES IN HEALTH MANAGEMENT</a:t>
            </a:r>
            <a:endParaRPr sz="3000"/>
          </a:p>
        </p:txBody>
      </p:sp>
      <p:grpSp>
        <p:nvGrpSpPr>
          <p:cNvPr id="797" name="Google Shape;797;p53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798" name="Google Shape;798;p5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2" name="Google Shape;802;p53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3" name="Google Shape;803;p53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804" name="Google Shape;804;p5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8" name="Google Shape;808;p53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Serious games have proven successful in patient education and rehabilitation.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Games like "Re-Mission" and "Touch Surgery" demonstrate the potential of interactive health solutions.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809" name="Google Shape;80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grpSp>
        <p:nvGrpSpPr>
          <p:cNvPr id="395" name="Google Shape;395;p36"/>
          <p:cNvGrpSpPr/>
          <p:nvPr/>
        </p:nvGrpSpPr>
        <p:grpSpPr>
          <a:xfrm>
            <a:off x="1636428" y="2644529"/>
            <a:ext cx="5615663" cy="488496"/>
            <a:chOff x="1636428" y="2644529"/>
            <a:chExt cx="5615663" cy="488496"/>
          </a:xfrm>
        </p:grpSpPr>
        <p:grpSp>
          <p:nvGrpSpPr>
            <p:cNvPr id="396" name="Google Shape;396;p36"/>
            <p:cNvGrpSpPr/>
            <p:nvPr/>
          </p:nvGrpSpPr>
          <p:grpSpPr>
            <a:xfrm>
              <a:off x="4410085" y="2644529"/>
              <a:ext cx="1412070" cy="291507"/>
              <a:chOff x="4808316" y="2800065"/>
              <a:chExt cx="1999386" cy="412910"/>
            </a:xfrm>
          </p:grpSpPr>
          <p:sp>
            <p:nvSpPr>
              <p:cNvPr id="397" name="Google Shape;397;p36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chemeClr val="accent1"/>
              </a:solidFill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8" name="Google Shape;398;p36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399" name="Google Shape;399;p3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00" name="Google Shape;400;p3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401" name="Google Shape;401;p36"/>
            <p:cNvCxnSpPr/>
            <p:nvPr/>
          </p:nvCxnSpPr>
          <p:spPr>
            <a:xfrm>
              <a:off x="7219020" y="2681560"/>
              <a:ext cx="0" cy="25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02" name="Google Shape;402;p36"/>
            <p:cNvSpPr/>
            <p:nvPr/>
          </p:nvSpPr>
          <p:spPr>
            <a:xfrm>
              <a:off x="7186391" y="2644549"/>
              <a:ext cx="65700" cy="657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3" name="Google Shape;403;p36"/>
            <p:cNvGrpSpPr/>
            <p:nvPr/>
          </p:nvGrpSpPr>
          <p:grpSpPr>
            <a:xfrm>
              <a:off x="1636428" y="2644549"/>
              <a:ext cx="1419607" cy="291865"/>
              <a:chOff x="803163" y="1111974"/>
              <a:chExt cx="591158" cy="121545"/>
            </a:xfrm>
          </p:grpSpPr>
          <p:grpSp>
            <p:nvGrpSpPr>
              <p:cNvPr id="404" name="Google Shape;404;p36"/>
              <p:cNvGrpSpPr/>
              <p:nvPr/>
            </p:nvGrpSpPr>
            <p:grpSpPr>
              <a:xfrm>
                <a:off x="803163" y="1111974"/>
                <a:ext cx="27175" cy="121077"/>
                <a:chOff x="845575" y="2563700"/>
                <a:chExt cx="92400" cy="411825"/>
              </a:xfrm>
            </p:grpSpPr>
            <p:cxnSp>
              <p:nvCxnSpPr>
                <p:cNvPr id="405" name="Google Shape;405;p3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06" name="Google Shape;406;p3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7" name="Google Shape;407;p36"/>
              <p:cNvSpPr/>
              <p:nvPr/>
            </p:nvSpPr>
            <p:spPr>
              <a:xfrm>
                <a:off x="818321" y="1194219"/>
                <a:ext cx="576000" cy="39300"/>
              </a:xfrm>
              <a:prstGeom prst="rect">
                <a:avLst/>
              </a:prstGeom>
              <a:solidFill>
                <a:schemeClr val="accent1"/>
              </a:solidFill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8" name="Google Shape;408;p36"/>
            <p:cNvGrpSpPr/>
            <p:nvPr/>
          </p:nvGrpSpPr>
          <p:grpSpPr>
            <a:xfrm>
              <a:off x="3026230" y="2842043"/>
              <a:ext cx="1412842" cy="290982"/>
              <a:chOff x="1381910" y="1194219"/>
              <a:chExt cx="588341" cy="121177"/>
            </a:xfrm>
          </p:grpSpPr>
          <p:grpSp>
            <p:nvGrpSpPr>
              <p:cNvPr id="409" name="Google Shape;409;p36"/>
              <p:cNvGrpSpPr/>
              <p:nvPr/>
            </p:nvGrpSpPr>
            <p:grpSpPr>
              <a:xfrm rot="10800000">
                <a:off x="1381910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410" name="Google Shape;410;p3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11" name="Google Shape;411;p3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2" name="Google Shape;412;p36"/>
              <p:cNvSpPr/>
              <p:nvPr/>
            </p:nvSpPr>
            <p:spPr>
              <a:xfrm>
                <a:off x="1394250" y="1194219"/>
                <a:ext cx="576000" cy="39300"/>
              </a:xfrm>
              <a:prstGeom prst="rect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3" name="Google Shape;413;p36"/>
            <p:cNvGrpSpPr/>
            <p:nvPr/>
          </p:nvGrpSpPr>
          <p:grpSpPr>
            <a:xfrm>
              <a:off x="5788247" y="2842050"/>
              <a:ext cx="1429853" cy="290975"/>
              <a:chOff x="2532079" y="1194222"/>
              <a:chExt cx="595425" cy="121174"/>
            </a:xfrm>
          </p:grpSpPr>
          <p:grpSp>
            <p:nvGrpSpPr>
              <p:cNvPr id="414" name="Google Shape;414;p36"/>
              <p:cNvGrpSpPr/>
              <p:nvPr/>
            </p:nvGrpSpPr>
            <p:grpSpPr>
              <a:xfrm rot="10800000">
                <a:off x="2532079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415" name="Google Shape;415;p3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16" name="Google Shape;416;p3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7" name="Google Shape;417;p36"/>
              <p:cNvSpPr/>
              <p:nvPr/>
            </p:nvSpPr>
            <p:spPr>
              <a:xfrm>
                <a:off x="2546104" y="1194222"/>
                <a:ext cx="581400" cy="39300"/>
              </a:xfrm>
              <a:prstGeom prst="rect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8" name="Google Shape;418;p36"/>
          <p:cNvSpPr txBox="1"/>
          <p:nvPr/>
        </p:nvSpPr>
        <p:spPr>
          <a:xfrm>
            <a:off x="953417" y="1586525"/>
            <a:ext cx="14178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QUARTER</a:t>
            </a:r>
            <a:r>
              <a:rPr lang="en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 1</a:t>
            </a:r>
            <a:endParaRPr sz="25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9" name="Google Shape;419;p36"/>
          <p:cNvSpPr txBox="1"/>
          <p:nvPr/>
        </p:nvSpPr>
        <p:spPr>
          <a:xfrm>
            <a:off x="953417" y="1901900"/>
            <a:ext cx="14178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GATHERING &amp; DESIGN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20" name="Google Shape;420;p36"/>
          <p:cNvSpPr txBox="1"/>
          <p:nvPr/>
        </p:nvSpPr>
        <p:spPr>
          <a:xfrm>
            <a:off x="3726751" y="1586525"/>
            <a:ext cx="1417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QUARTER 3</a:t>
            </a:r>
            <a:endParaRPr sz="25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1" name="Google Shape;421;p36"/>
          <p:cNvSpPr txBox="1"/>
          <p:nvPr/>
        </p:nvSpPr>
        <p:spPr>
          <a:xfrm>
            <a:off x="3726751" y="1901900"/>
            <a:ext cx="14172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VISUALS &amp; GAME DEV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22" name="Google Shape;422;p36"/>
          <p:cNvSpPr txBox="1"/>
          <p:nvPr/>
        </p:nvSpPr>
        <p:spPr>
          <a:xfrm>
            <a:off x="6512125" y="1586525"/>
            <a:ext cx="1417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SUMMER</a:t>
            </a:r>
            <a:endParaRPr sz="25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3" name="Google Shape;423;p36"/>
          <p:cNvSpPr txBox="1"/>
          <p:nvPr/>
        </p:nvSpPr>
        <p:spPr>
          <a:xfrm>
            <a:off x="6243150" y="2003075"/>
            <a:ext cx="2025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REFINEMENT AND COMMENT RESOLVE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24" name="Google Shape;424;p36"/>
          <p:cNvSpPr txBox="1"/>
          <p:nvPr/>
        </p:nvSpPr>
        <p:spPr>
          <a:xfrm>
            <a:off x="2348392" y="3312950"/>
            <a:ext cx="1417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QUARTER 2</a:t>
            </a:r>
            <a:endParaRPr sz="25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5" name="Google Shape;425;p36"/>
          <p:cNvSpPr txBox="1"/>
          <p:nvPr/>
        </p:nvSpPr>
        <p:spPr>
          <a:xfrm>
            <a:off x="2348392" y="3628325"/>
            <a:ext cx="14172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STRUCTURE 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26" name="Google Shape;426;p36"/>
          <p:cNvSpPr txBox="1"/>
          <p:nvPr/>
        </p:nvSpPr>
        <p:spPr>
          <a:xfrm>
            <a:off x="5119946" y="3312950"/>
            <a:ext cx="1417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QUARTER 4</a:t>
            </a:r>
            <a:endParaRPr sz="25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7" name="Google Shape;427;p36"/>
          <p:cNvSpPr txBox="1"/>
          <p:nvPr/>
        </p:nvSpPr>
        <p:spPr>
          <a:xfrm>
            <a:off x="5119951" y="3628325"/>
            <a:ext cx="1632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OPTIMIZATION AND ADDITIONS 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428" name="Google Shape;428;p36"/>
          <p:cNvGrpSpPr/>
          <p:nvPr/>
        </p:nvGrpSpPr>
        <p:grpSpPr>
          <a:xfrm rot="10800000">
            <a:off x="-466752" y="434375"/>
            <a:ext cx="1550073" cy="548628"/>
            <a:chOff x="2758075" y="846250"/>
            <a:chExt cx="296875" cy="105075"/>
          </a:xfrm>
        </p:grpSpPr>
        <p:sp>
          <p:nvSpPr>
            <p:cNvPr id="429" name="Google Shape;429;p3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4"/>
          <p:cNvSpPr/>
          <p:nvPr/>
        </p:nvSpPr>
        <p:spPr>
          <a:xfrm>
            <a:off x="45879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4"/>
          <p:cNvSpPr/>
          <p:nvPr/>
        </p:nvSpPr>
        <p:spPr>
          <a:xfrm>
            <a:off x="20147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4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&amp; TOOLS</a:t>
            </a:r>
            <a:endParaRPr/>
          </a:p>
        </p:txBody>
      </p:sp>
      <p:sp>
        <p:nvSpPr>
          <p:cNvPr id="817" name="Google Shape;817;p54"/>
          <p:cNvSpPr txBox="1"/>
          <p:nvPr>
            <p:ph type="title"/>
          </p:nvPr>
        </p:nvSpPr>
        <p:spPr>
          <a:xfrm>
            <a:off x="212546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SERIOUS GAMES IN HEALTH MANAGEMENT</a:t>
            </a:r>
            <a:endParaRPr/>
          </a:p>
        </p:txBody>
      </p:sp>
      <p:sp>
        <p:nvSpPr>
          <p:cNvPr id="818" name="Google Shape;818;p54"/>
          <p:cNvSpPr txBox="1"/>
          <p:nvPr>
            <p:ph idx="8" type="title"/>
          </p:nvPr>
        </p:nvSpPr>
        <p:spPr>
          <a:xfrm>
            <a:off x="46983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TOOLS AND PLATFORMS </a:t>
            </a:r>
            <a:endParaRPr/>
          </a:p>
        </p:txBody>
      </p:sp>
      <p:cxnSp>
        <p:nvCxnSpPr>
          <p:cNvPr id="819" name="Google Shape;819;p54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0" name="Google Shape;820;p54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4"/>
          <p:cNvSpPr/>
          <p:nvPr/>
        </p:nvSpPr>
        <p:spPr>
          <a:xfrm>
            <a:off x="57785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2" name="Google Shape;822;p54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823" name="Google Shape;823;p54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4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" name="Google Shape;825;p54"/>
          <p:cNvGrpSpPr/>
          <p:nvPr/>
        </p:nvGrpSpPr>
        <p:grpSpPr>
          <a:xfrm>
            <a:off x="5565548" y="1295210"/>
            <a:ext cx="571108" cy="497357"/>
            <a:chOff x="-49786250" y="2316650"/>
            <a:chExt cx="300900" cy="299450"/>
          </a:xfrm>
        </p:grpSpPr>
        <p:sp>
          <p:nvSpPr>
            <p:cNvPr id="826" name="Google Shape;826;p54"/>
            <p:cNvSpPr/>
            <p:nvPr/>
          </p:nvSpPr>
          <p:spPr>
            <a:xfrm>
              <a:off x="-49746875" y="2316650"/>
              <a:ext cx="217400" cy="299450"/>
            </a:xfrm>
            <a:custGeom>
              <a:rect b="b" l="l" r="r" t="t"/>
              <a:pathLst>
                <a:path extrusionOk="0" h="11978" w="8696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4"/>
            <p:cNvSpPr/>
            <p:nvPr/>
          </p:nvSpPr>
          <p:spPr>
            <a:xfrm>
              <a:off x="-49786250" y="2422325"/>
              <a:ext cx="36250" cy="17350"/>
            </a:xfrm>
            <a:custGeom>
              <a:rect b="b" l="l" r="r" t="t"/>
              <a:pathLst>
                <a:path extrusionOk="0" h="694" w="145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4"/>
            <p:cNvSpPr/>
            <p:nvPr/>
          </p:nvSpPr>
          <p:spPr>
            <a:xfrm>
              <a:off x="-49783900" y="2362475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4"/>
            <p:cNvSpPr/>
            <p:nvPr/>
          </p:nvSpPr>
          <p:spPr>
            <a:xfrm>
              <a:off x="-49783900" y="2468800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4"/>
            <p:cNvSpPr/>
            <p:nvPr/>
          </p:nvSpPr>
          <p:spPr>
            <a:xfrm>
              <a:off x="-49520825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4"/>
            <p:cNvSpPr/>
            <p:nvPr/>
          </p:nvSpPr>
          <p:spPr>
            <a:xfrm>
              <a:off x="-49519250" y="2362475"/>
              <a:ext cx="31525" cy="31325"/>
            </a:xfrm>
            <a:custGeom>
              <a:rect b="b" l="l" r="r" t="t"/>
              <a:pathLst>
                <a:path extrusionOk="0" h="1253" w="1261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4"/>
            <p:cNvSpPr/>
            <p:nvPr/>
          </p:nvSpPr>
          <p:spPr>
            <a:xfrm>
              <a:off x="-49519250" y="2468800"/>
              <a:ext cx="31525" cy="30150"/>
            </a:xfrm>
            <a:custGeom>
              <a:rect b="b" l="l" r="r" t="t"/>
              <a:pathLst>
                <a:path extrusionOk="0" h="1206" w="1261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3" name="Google Shape;833;p54"/>
          <p:cNvSpPr/>
          <p:nvPr/>
        </p:nvSpPr>
        <p:spPr>
          <a:xfrm>
            <a:off x="2986480" y="1263538"/>
            <a:ext cx="571090" cy="560677"/>
          </a:xfrm>
          <a:custGeom>
            <a:rect b="b" l="l" r="r" t="t"/>
            <a:pathLst>
              <a:path extrusionOk="0" h="12004" w="12004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6E7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5"/>
          <p:cNvSpPr/>
          <p:nvPr/>
        </p:nvSpPr>
        <p:spPr>
          <a:xfrm>
            <a:off x="4857950" y="0"/>
            <a:ext cx="4321200" cy="5143500"/>
          </a:xfrm>
          <a:prstGeom prst="rect">
            <a:avLst/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39" name="Google Shape;839;p55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5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TOOLS AND PLATFORMS </a:t>
            </a:r>
            <a:endParaRPr sz="3000"/>
          </a:p>
        </p:txBody>
      </p:sp>
      <p:grpSp>
        <p:nvGrpSpPr>
          <p:cNvPr id="841" name="Google Shape;841;p55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842" name="Google Shape;842;p5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55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7" name="Google Shape;847;p55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848" name="Google Shape;848;p5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2" name="Google Shape;852;p55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Use of Unity for game development and HealthKit for data integration.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UModeler X simplifies 3D model creation within Unity.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InWorld SDK for NPC chatbot character behavior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853" name="Google Shape;8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675" y="938338"/>
            <a:ext cx="2333300" cy="846759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pple, health, care, fitness, gym, healthcare, medical icon ..." id="854" name="Google Shape;85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1300" y="1878575"/>
            <a:ext cx="1472891" cy="13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ipolygon Rebrands to UModeler and ..." id="855" name="Google Shape;85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5663" y="1774213"/>
            <a:ext cx="2333300" cy="121542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nworld AI | Lightspeed | Venture Capital" id="856" name="Google Shape;85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5663" y="2989637"/>
            <a:ext cx="2333300" cy="121542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6"/>
          <p:cNvSpPr/>
          <p:nvPr/>
        </p:nvSpPr>
        <p:spPr>
          <a:xfrm>
            <a:off x="4587925" y="1088800"/>
            <a:ext cx="2514600" cy="183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6"/>
          <p:cNvSpPr/>
          <p:nvPr/>
        </p:nvSpPr>
        <p:spPr>
          <a:xfrm>
            <a:off x="2014725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56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&amp; TOOLS</a:t>
            </a:r>
            <a:endParaRPr/>
          </a:p>
        </p:txBody>
      </p:sp>
      <p:sp>
        <p:nvSpPr>
          <p:cNvPr id="864" name="Google Shape;864;p56"/>
          <p:cNvSpPr txBox="1"/>
          <p:nvPr>
            <p:ph idx="4" type="title"/>
          </p:nvPr>
        </p:nvSpPr>
        <p:spPr>
          <a:xfrm>
            <a:off x="2125463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STRESS</a:t>
            </a:r>
            <a:endParaRPr/>
          </a:p>
        </p:txBody>
      </p:sp>
      <p:sp>
        <p:nvSpPr>
          <p:cNvPr id="865" name="Google Shape;865;p56"/>
          <p:cNvSpPr txBox="1"/>
          <p:nvPr>
            <p:ph type="title"/>
          </p:nvPr>
        </p:nvSpPr>
        <p:spPr>
          <a:xfrm>
            <a:off x="212546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SERIOUS GAMES IN HEALTH MANAGEMENT</a:t>
            </a:r>
            <a:endParaRPr/>
          </a:p>
        </p:txBody>
      </p:sp>
      <p:sp>
        <p:nvSpPr>
          <p:cNvPr id="866" name="Google Shape;866;p56"/>
          <p:cNvSpPr txBox="1"/>
          <p:nvPr>
            <p:ph idx="8" type="title"/>
          </p:nvPr>
        </p:nvSpPr>
        <p:spPr>
          <a:xfrm>
            <a:off x="46983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TOOLS AND PLATFORMS </a:t>
            </a:r>
            <a:endParaRPr/>
          </a:p>
        </p:txBody>
      </p:sp>
      <p:cxnSp>
        <p:nvCxnSpPr>
          <p:cNvPr id="867" name="Google Shape;867;p56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8" name="Google Shape;868;p56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6"/>
          <p:cNvSpPr/>
          <p:nvPr/>
        </p:nvSpPr>
        <p:spPr>
          <a:xfrm>
            <a:off x="2757962" y="29556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56"/>
          <p:cNvSpPr/>
          <p:nvPr/>
        </p:nvSpPr>
        <p:spPr>
          <a:xfrm>
            <a:off x="57785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1" name="Google Shape;871;p56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872" name="Google Shape;872;p56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6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56"/>
          <p:cNvGrpSpPr/>
          <p:nvPr/>
        </p:nvGrpSpPr>
        <p:grpSpPr>
          <a:xfrm>
            <a:off x="5565548" y="1295210"/>
            <a:ext cx="571108" cy="497357"/>
            <a:chOff x="-49786250" y="2316650"/>
            <a:chExt cx="300900" cy="299450"/>
          </a:xfrm>
        </p:grpSpPr>
        <p:sp>
          <p:nvSpPr>
            <p:cNvPr id="875" name="Google Shape;875;p56"/>
            <p:cNvSpPr/>
            <p:nvPr/>
          </p:nvSpPr>
          <p:spPr>
            <a:xfrm>
              <a:off x="-49746875" y="2316650"/>
              <a:ext cx="217400" cy="299450"/>
            </a:xfrm>
            <a:custGeom>
              <a:rect b="b" l="l" r="r" t="t"/>
              <a:pathLst>
                <a:path extrusionOk="0" h="11978" w="8696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6"/>
            <p:cNvSpPr/>
            <p:nvPr/>
          </p:nvSpPr>
          <p:spPr>
            <a:xfrm>
              <a:off x="-49786250" y="2422325"/>
              <a:ext cx="36250" cy="17350"/>
            </a:xfrm>
            <a:custGeom>
              <a:rect b="b" l="l" r="r" t="t"/>
              <a:pathLst>
                <a:path extrusionOk="0" h="694" w="145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6"/>
            <p:cNvSpPr/>
            <p:nvPr/>
          </p:nvSpPr>
          <p:spPr>
            <a:xfrm>
              <a:off x="-49783900" y="2362475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6"/>
            <p:cNvSpPr/>
            <p:nvPr/>
          </p:nvSpPr>
          <p:spPr>
            <a:xfrm>
              <a:off x="-49783900" y="2468800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6"/>
            <p:cNvSpPr/>
            <p:nvPr/>
          </p:nvSpPr>
          <p:spPr>
            <a:xfrm>
              <a:off x="-49520825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6"/>
            <p:cNvSpPr/>
            <p:nvPr/>
          </p:nvSpPr>
          <p:spPr>
            <a:xfrm>
              <a:off x="-49519250" y="2362475"/>
              <a:ext cx="31525" cy="31325"/>
            </a:xfrm>
            <a:custGeom>
              <a:rect b="b" l="l" r="r" t="t"/>
              <a:pathLst>
                <a:path extrusionOk="0" h="1253" w="1261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6"/>
            <p:cNvSpPr/>
            <p:nvPr/>
          </p:nvSpPr>
          <p:spPr>
            <a:xfrm>
              <a:off x="-49519250" y="2468800"/>
              <a:ext cx="31525" cy="30150"/>
            </a:xfrm>
            <a:custGeom>
              <a:rect b="b" l="l" r="r" t="t"/>
              <a:pathLst>
                <a:path extrusionOk="0" h="1206" w="1261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p56"/>
          <p:cNvSpPr/>
          <p:nvPr/>
        </p:nvSpPr>
        <p:spPr>
          <a:xfrm>
            <a:off x="2986480" y="1263538"/>
            <a:ext cx="571090" cy="560677"/>
          </a:xfrm>
          <a:custGeom>
            <a:rect b="b" l="l" r="r" t="t"/>
            <a:pathLst>
              <a:path extrusionOk="0" h="12004" w="12004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6E7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/>
          <p:nvPr/>
        </p:nvSpPr>
        <p:spPr>
          <a:xfrm>
            <a:off x="2986475" y="3074938"/>
            <a:ext cx="531811" cy="560681"/>
          </a:xfrm>
          <a:custGeom>
            <a:rect b="b" l="l" r="r" t="t"/>
            <a:pathLst>
              <a:path extrusionOk="0" h="12750" w="12855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7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7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MEASURING STRESS</a:t>
            </a:r>
            <a:endParaRPr sz="3000"/>
          </a:p>
        </p:txBody>
      </p:sp>
      <p:grpSp>
        <p:nvGrpSpPr>
          <p:cNvPr id="890" name="Google Shape;890;p57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891" name="Google Shape;891;p5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5" name="Google Shape;895;p57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6" name="Google Shape;896;p57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897" name="Google Shape;897;p5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1" name="Google Shape;901;p57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Stress measurement via HRV (Heart Rate Variability) using Apple Watch.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Challenges in achieving real-time stress assessment.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902" name="Google Shape;90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8"/>
          <p:cNvSpPr/>
          <p:nvPr/>
        </p:nvSpPr>
        <p:spPr>
          <a:xfrm>
            <a:off x="4587926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58"/>
          <p:cNvSpPr/>
          <p:nvPr/>
        </p:nvSpPr>
        <p:spPr>
          <a:xfrm>
            <a:off x="2014725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58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&amp; TOOLS</a:t>
            </a:r>
            <a:endParaRPr/>
          </a:p>
        </p:txBody>
      </p:sp>
      <p:sp>
        <p:nvSpPr>
          <p:cNvPr id="910" name="Google Shape;910;p58"/>
          <p:cNvSpPr txBox="1"/>
          <p:nvPr>
            <p:ph idx="4" type="title"/>
          </p:nvPr>
        </p:nvSpPr>
        <p:spPr>
          <a:xfrm>
            <a:off x="2125463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STRESS</a:t>
            </a:r>
            <a:endParaRPr/>
          </a:p>
        </p:txBody>
      </p:sp>
      <p:sp>
        <p:nvSpPr>
          <p:cNvPr id="911" name="Google Shape;911;p58"/>
          <p:cNvSpPr txBox="1"/>
          <p:nvPr>
            <p:ph type="title"/>
          </p:nvPr>
        </p:nvSpPr>
        <p:spPr>
          <a:xfrm>
            <a:off x="212546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SERIOUS GAMES IN HEALTH MANAGEMENT</a:t>
            </a:r>
            <a:endParaRPr/>
          </a:p>
        </p:txBody>
      </p:sp>
      <p:sp>
        <p:nvSpPr>
          <p:cNvPr id="912" name="Google Shape;912;p58"/>
          <p:cNvSpPr txBox="1"/>
          <p:nvPr>
            <p:ph idx="8" type="title"/>
          </p:nvPr>
        </p:nvSpPr>
        <p:spPr>
          <a:xfrm>
            <a:off x="46983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TOOLS AND PLATFORMS </a:t>
            </a:r>
            <a:endParaRPr/>
          </a:p>
        </p:txBody>
      </p:sp>
      <p:sp>
        <p:nvSpPr>
          <p:cNvPr id="913" name="Google Shape;913;p58"/>
          <p:cNvSpPr txBox="1"/>
          <p:nvPr>
            <p:ph idx="13" type="title"/>
          </p:nvPr>
        </p:nvSpPr>
        <p:spPr>
          <a:xfrm>
            <a:off x="4698358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LANGUAGE MODELS</a:t>
            </a:r>
            <a:endParaRPr/>
          </a:p>
        </p:txBody>
      </p:sp>
      <p:cxnSp>
        <p:nvCxnSpPr>
          <p:cNvPr id="914" name="Google Shape;914;p58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5" name="Google Shape;915;p58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58"/>
          <p:cNvSpPr/>
          <p:nvPr/>
        </p:nvSpPr>
        <p:spPr>
          <a:xfrm>
            <a:off x="5549012" y="300947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8"/>
          <p:cNvSpPr/>
          <p:nvPr/>
        </p:nvSpPr>
        <p:spPr>
          <a:xfrm>
            <a:off x="2757962" y="29556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58"/>
          <p:cNvSpPr/>
          <p:nvPr/>
        </p:nvSpPr>
        <p:spPr>
          <a:xfrm>
            <a:off x="57785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9" name="Google Shape;919;p58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920" name="Google Shape;920;p58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8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" name="Google Shape;922;p58"/>
          <p:cNvGrpSpPr/>
          <p:nvPr/>
        </p:nvGrpSpPr>
        <p:grpSpPr>
          <a:xfrm>
            <a:off x="5565548" y="1295210"/>
            <a:ext cx="571108" cy="497357"/>
            <a:chOff x="-49786250" y="2316650"/>
            <a:chExt cx="300900" cy="299450"/>
          </a:xfrm>
        </p:grpSpPr>
        <p:sp>
          <p:nvSpPr>
            <p:cNvPr id="923" name="Google Shape;923;p58"/>
            <p:cNvSpPr/>
            <p:nvPr/>
          </p:nvSpPr>
          <p:spPr>
            <a:xfrm>
              <a:off x="-49746875" y="2316650"/>
              <a:ext cx="217400" cy="299450"/>
            </a:xfrm>
            <a:custGeom>
              <a:rect b="b" l="l" r="r" t="t"/>
              <a:pathLst>
                <a:path extrusionOk="0" h="11978" w="8696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8"/>
            <p:cNvSpPr/>
            <p:nvPr/>
          </p:nvSpPr>
          <p:spPr>
            <a:xfrm>
              <a:off x="-49786250" y="2422325"/>
              <a:ext cx="36250" cy="17350"/>
            </a:xfrm>
            <a:custGeom>
              <a:rect b="b" l="l" r="r" t="t"/>
              <a:pathLst>
                <a:path extrusionOk="0" h="694" w="145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8"/>
            <p:cNvSpPr/>
            <p:nvPr/>
          </p:nvSpPr>
          <p:spPr>
            <a:xfrm>
              <a:off x="-49783900" y="2362475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8"/>
            <p:cNvSpPr/>
            <p:nvPr/>
          </p:nvSpPr>
          <p:spPr>
            <a:xfrm>
              <a:off x="-49783900" y="2468800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8"/>
            <p:cNvSpPr/>
            <p:nvPr/>
          </p:nvSpPr>
          <p:spPr>
            <a:xfrm>
              <a:off x="-49520825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8"/>
            <p:cNvSpPr/>
            <p:nvPr/>
          </p:nvSpPr>
          <p:spPr>
            <a:xfrm>
              <a:off x="-49519250" y="2362475"/>
              <a:ext cx="31525" cy="31325"/>
            </a:xfrm>
            <a:custGeom>
              <a:rect b="b" l="l" r="r" t="t"/>
              <a:pathLst>
                <a:path extrusionOk="0" h="1253" w="1261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8"/>
            <p:cNvSpPr/>
            <p:nvPr/>
          </p:nvSpPr>
          <p:spPr>
            <a:xfrm>
              <a:off x="-49519250" y="2468800"/>
              <a:ext cx="31525" cy="30150"/>
            </a:xfrm>
            <a:custGeom>
              <a:rect b="b" l="l" r="r" t="t"/>
              <a:pathLst>
                <a:path extrusionOk="0" h="1206" w="1261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0" name="Google Shape;930;p58"/>
          <p:cNvSpPr/>
          <p:nvPr/>
        </p:nvSpPr>
        <p:spPr>
          <a:xfrm>
            <a:off x="2986480" y="1263538"/>
            <a:ext cx="571090" cy="560677"/>
          </a:xfrm>
          <a:custGeom>
            <a:rect b="b" l="l" r="r" t="t"/>
            <a:pathLst>
              <a:path extrusionOk="0" h="12004" w="12004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6E7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58"/>
          <p:cNvSpPr/>
          <p:nvPr/>
        </p:nvSpPr>
        <p:spPr>
          <a:xfrm>
            <a:off x="2986475" y="3074938"/>
            <a:ext cx="531811" cy="560681"/>
          </a:xfrm>
          <a:custGeom>
            <a:rect b="b" l="l" r="r" t="t"/>
            <a:pathLst>
              <a:path extrusionOk="0" h="12750" w="12855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rgbClr val="6E7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2" name="Google Shape;932;p58"/>
          <p:cNvGrpSpPr/>
          <p:nvPr/>
        </p:nvGrpSpPr>
        <p:grpSpPr>
          <a:xfrm>
            <a:off x="5565549" y="3074957"/>
            <a:ext cx="449107" cy="401704"/>
            <a:chOff x="-22859750" y="2335900"/>
            <a:chExt cx="296950" cy="294375"/>
          </a:xfrm>
        </p:grpSpPr>
        <p:sp>
          <p:nvSpPr>
            <p:cNvPr id="933" name="Google Shape;933;p58"/>
            <p:cNvSpPr/>
            <p:nvPr/>
          </p:nvSpPr>
          <p:spPr>
            <a:xfrm>
              <a:off x="-22859750" y="2335900"/>
              <a:ext cx="296950" cy="294375"/>
            </a:xfrm>
            <a:custGeom>
              <a:rect b="b" l="l" r="r" t="t"/>
              <a:pathLst>
                <a:path extrusionOk="0" h="11775" w="11878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8"/>
            <p:cNvSpPr/>
            <p:nvPr/>
          </p:nvSpPr>
          <p:spPr>
            <a:xfrm>
              <a:off x="-22685675" y="2408150"/>
              <a:ext cx="27575" cy="66175"/>
            </a:xfrm>
            <a:custGeom>
              <a:rect b="b" l="l" r="r" t="t"/>
              <a:pathLst>
                <a:path extrusionOk="0" h="2647" w="1103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8"/>
            <p:cNvSpPr/>
            <p:nvPr/>
          </p:nvSpPr>
          <p:spPr>
            <a:xfrm>
              <a:off x="-22766800" y="2408950"/>
              <a:ext cx="27575" cy="66175"/>
            </a:xfrm>
            <a:custGeom>
              <a:rect b="b" l="l" r="r" t="t"/>
              <a:pathLst>
                <a:path extrusionOk="0" h="2647" w="1103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59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9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Welltory App</a:t>
            </a:r>
            <a:endParaRPr sz="3000"/>
          </a:p>
        </p:txBody>
      </p:sp>
      <p:grpSp>
        <p:nvGrpSpPr>
          <p:cNvPr id="942" name="Google Shape;942;p59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943" name="Google Shape;943;p5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7" name="Google Shape;947;p59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8" name="Google Shape;948;p59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949" name="Google Shape;949;p5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3" name="Google Shape;953;p59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HRV analysis and its importance in health monitoring.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954" name="Google Shape;95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0"/>
          <p:cNvSpPr/>
          <p:nvPr/>
        </p:nvSpPr>
        <p:spPr>
          <a:xfrm>
            <a:off x="1441200" y="519600"/>
            <a:ext cx="6261600" cy="410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60"/>
          <p:cNvSpPr/>
          <p:nvPr/>
        </p:nvSpPr>
        <p:spPr>
          <a:xfrm>
            <a:off x="1791350" y="851550"/>
            <a:ext cx="55800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60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962" name="Google Shape;962;p60"/>
          <p:cNvSpPr txBox="1"/>
          <p:nvPr>
            <p:ph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963" name="Google Shape;963;p60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Sculpting 3D Realms and Color Palettes</a:t>
            </a:r>
            <a:endParaRPr/>
          </a:p>
        </p:txBody>
      </p:sp>
      <p:sp>
        <p:nvSpPr>
          <p:cNvPr id="964" name="Google Shape;964;p60"/>
          <p:cNvSpPr/>
          <p:nvPr/>
        </p:nvSpPr>
        <p:spPr>
          <a:xfrm>
            <a:off x="2195400" y="373100"/>
            <a:ext cx="998400" cy="998400"/>
          </a:xfrm>
          <a:prstGeom prst="ellipse">
            <a:avLst/>
          </a:prstGeom>
          <a:solidFill>
            <a:schemeClr val="hlink">
              <a:alpha val="383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5" name="Google Shape;965;p60"/>
          <p:cNvGrpSpPr/>
          <p:nvPr/>
        </p:nvGrpSpPr>
        <p:grpSpPr>
          <a:xfrm>
            <a:off x="2710863" y="1234912"/>
            <a:ext cx="537556" cy="136576"/>
            <a:chOff x="2641350" y="846250"/>
            <a:chExt cx="413600" cy="105075"/>
          </a:xfrm>
        </p:grpSpPr>
        <p:sp>
          <p:nvSpPr>
            <p:cNvPr id="966" name="Google Shape;966;p6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" name="Google Shape;970;p60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971" name="Google Shape;971;p60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0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0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0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0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0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0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0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0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80" name="Google Shape;980;p60"/>
          <p:cNvCxnSpPr/>
          <p:nvPr/>
        </p:nvCxnSpPr>
        <p:spPr>
          <a:xfrm flipH="1" rot="10800000">
            <a:off x="2195400" y="3762159"/>
            <a:ext cx="6957300" cy="2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61"/>
          <p:cNvSpPr/>
          <p:nvPr/>
        </p:nvSpPr>
        <p:spPr>
          <a:xfrm>
            <a:off x="3314700" y="1093825"/>
            <a:ext cx="2514600" cy="18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6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987" name="Google Shape;987;p61"/>
          <p:cNvSpPr txBox="1"/>
          <p:nvPr>
            <p:ph type="title"/>
          </p:nvPr>
        </p:nvSpPr>
        <p:spPr>
          <a:xfrm>
            <a:off x="3425438" y="2005938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  <p:cxnSp>
        <p:nvCxnSpPr>
          <p:cNvPr id="988" name="Google Shape;988;p61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9" name="Google Shape;989;p61"/>
          <p:cNvSpPr/>
          <p:nvPr/>
        </p:nvSpPr>
        <p:spPr>
          <a:xfrm>
            <a:off x="4377337" y="134804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0" name="Google Shape;990;p61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991" name="Google Shape;991;p61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1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3" name="Google Shape;993;p61"/>
          <p:cNvSpPr/>
          <p:nvPr/>
        </p:nvSpPr>
        <p:spPr>
          <a:xfrm>
            <a:off x="4336270" y="1470184"/>
            <a:ext cx="471471" cy="473920"/>
          </a:xfrm>
          <a:custGeom>
            <a:rect b="b" l="l" r="r" t="t"/>
            <a:pathLst>
              <a:path extrusionOk="0" h="12194" w="12131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62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62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Environment</a:t>
            </a:r>
            <a:endParaRPr sz="3000"/>
          </a:p>
        </p:txBody>
      </p:sp>
      <p:grpSp>
        <p:nvGrpSpPr>
          <p:cNvPr id="1000" name="Google Shape;1000;p62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001" name="Google Shape;1001;p6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5" name="Google Shape;1005;p62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6" name="Google Shape;1006;p62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007" name="Google Shape;1007;p6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1" name="Google Shape;1011;p62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3D floating islands representing various health metrics (e.g., heart, vitals, activity).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Minimalist, low-poly design inspired by "Sky: Children of the Light" and "Journey."</a:t>
            </a:r>
            <a:endParaRPr sz="1300">
              <a:solidFill>
                <a:schemeClr val="accent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012" name="Google Shape;10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450" y="654950"/>
            <a:ext cx="2989224" cy="1933024"/>
          </a:xfrm>
          <a:prstGeom prst="rect">
            <a:avLst/>
          </a:prstGeom>
          <a:noFill/>
          <a:ln cap="flat" cmpd="sng" w="38100">
            <a:solidFill>
              <a:srgbClr val="6E79E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3" name="Google Shape;101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0200" y="2723054"/>
            <a:ext cx="2667050" cy="2222545"/>
          </a:xfrm>
          <a:prstGeom prst="rect">
            <a:avLst/>
          </a:prstGeom>
          <a:noFill/>
          <a:ln cap="flat" cmpd="sng" w="38100">
            <a:solidFill>
              <a:srgbClr val="6E79E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63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3"/>
          <p:cNvSpPr txBox="1"/>
          <p:nvPr>
            <p:ph type="title"/>
          </p:nvPr>
        </p:nvSpPr>
        <p:spPr>
          <a:xfrm>
            <a:off x="896000" y="1424283"/>
            <a:ext cx="367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  <p:grpSp>
        <p:nvGrpSpPr>
          <p:cNvPr id="1020" name="Google Shape;1020;p63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021" name="Google Shape;1021;p6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5" name="Google Shape;1025;p63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63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027" name="Google Shape;1027;p6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1" name="Google Shape;1031;p63"/>
          <p:cNvSpPr txBox="1"/>
          <p:nvPr>
            <p:ph idx="1" type="body"/>
          </p:nvPr>
        </p:nvSpPr>
        <p:spPr>
          <a:xfrm>
            <a:off x="896000" y="2179726"/>
            <a:ext cx="36759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design of the environment consists of floating islands each </a:t>
            </a:r>
            <a:r>
              <a:rPr lang="en">
                <a:solidFill>
                  <a:schemeClr val="dk1"/>
                </a:solidFill>
              </a:rPr>
              <a:t>resembling</a:t>
            </a:r>
            <a:r>
              <a:rPr lang="en">
                <a:solidFill>
                  <a:schemeClr val="dk1"/>
                </a:solidFill>
              </a:rPr>
              <a:t> one category of iPhone’s Health APP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32" name="Google Shape;10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516" y="886800"/>
            <a:ext cx="3369900" cy="33699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/>
          <p:nvPr/>
        </p:nvSpPr>
        <p:spPr>
          <a:xfrm>
            <a:off x="6037030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7"/>
          <p:cNvSpPr/>
          <p:nvPr/>
        </p:nvSpPr>
        <p:spPr>
          <a:xfrm>
            <a:off x="6037192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7"/>
          <p:cNvSpPr/>
          <p:nvPr/>
        </p:nvSpPr>
        <p:spPr>
          <a:xfrm>
            <a:off x="3336004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7"/>
          <p:cNvSpPr/>
          <p:nvPr/>
        </p:nvSpPr>
        <p:spPr>
          <a:xfrm>
            <a:off x="3336167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7"/>
          <p:cNvSpPr/>
          <p:nvPr/>
        </p:nvSpPr>
        <p:spPr>
          <a:xfrm>
            <a:off x="623637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7"/>
          <p:cNvSpPr/>
          <p:nvPr/>
        </p:nvSpPr>
        <p:spPr>
          <a:xfrm>
            <a:off x="623800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7"/>
          <p:cNvSpPr txBox="1"/>
          <p:nvPr>
            <p:ph idx="1" type="subTitle"/>
          </p:nvPr>
        </p:nvSpPr>
        <p:spPr>
          <a:xfrm>
            <a:off x="7200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Background, Motivation, </a:t>
            </a:r>
            <a:r>
              <a:rPr lang="en" sz="900"/>
              <a:t>Objectives, Scope and Limitations.</a:t>
            </a:r>
            <a:endParaRPr sz="900"/>
          </a:p>
        </p:txBody>
      </p:sp>
      <p:sp>
        <p:nvSpPr>
          <p:cNvPr id="443" name="Google Shape;443;p37"/>
          <p:cNvSpPr txBox="1"/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44" name="Google Shape;444;p37"/>
          <p:cNvSpPr txBox="1"/>
          <p:nvPr>
            <p:ph idx="2" type="title"/>
          </p:nvPr>
        </p:nvSpPr>
        <p:spPr>
          <a:xfrm>
            <a:off x="720000" y="1158483"/>
            <a:ext cx="9246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45" name="Google Shape;445;p37"/>
          <p:cNvSpPr txBox="1"/>
          <p:nvPr>
            <p:ph idx="3" type="title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446" name="Google Shape;446;p37"/>
          <p:cNvSpPr txBox="1"/>
          <p:nvPr>
            <p:ph idx="4" type="title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47" name="Google Shape;447;p37"/>
          <p:cNvSpPr txBox="1"/>
          <p:nvPr>
            <p:ph idx="5" type="subTitle"/>
          </p:nvPr>
        </p:nvSpPr>
        <p:spPr>
          <a:xfrm>
            <a:off x="34038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Serious Games in Health Management, </a:t>
            </a:r>
            <a:r>
              <a:rPr lang="en" sz="900"/>
              <a:t>T</a:t>
            </a:r>
            <a:r>
              <a:rPr lang="en" sz="900"/>
              <a:t>ools and </a:t>
            </a:r>
            <a:r>
              <a:rPr lang="en" sz="900"/>
              <a:t>P</a:t>
            </a:r>
            <a:r>
              <a:rPr lang="en" sz="900"/>
              <a:t>latforms, </a:t>
            </a:r>
            <a:r>
              <a:rPr lang="en" sz="900"/>
              <a:t>S</a:t>
            </a:r>
            <a:r>
              <a:rPr lang="en" sz="900"/>
              <a:t>tress </a:t>
            </a:r>
            <a:r>
              <a:rPr lang="en" sz="900"/>
              <a:t>measurement</a:t>
            </a:r>
            <a:endParaRPr sz="900"/>
          </a:p>
        </p:txBody>
      </p:sp>
      <p:sp>
        <p:nvSpPr>
          <p:cNvPr id="448" name="Google Shape;448;p37"/>
          <p:cNvSpPr txBox="1"/>
          <p:nvPr>
            <p:ph idx="6" type="title"/>
          </p:nvPr>
        </p:nvSpPr>
        <p:spPr>
          <a:xfrm>
            <a:off x="60876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449" name="Google Shape;449;p37"/>
          <p:cNvSpPr txBox="1"/>
          <p:nvPr>
            <p:ph idx="7" type="title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50" name="Google Shape;450;p37"/>
          <p:cNvSpPr txBox="1"/>
          <p:nvPr>
            <p:ph idx="8" type="subTitle"/>
          </p:nvPr>
        </p:nvSpPr>
        <p:spPr>
          <a:xfrm>
            <a:off x="60876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3D Modeling, Texturing, Color theory, Low poly</a:t>
            </a:r>
            <a:endParaRPr sz="900"/>
          </a:p>
        </p:txBody>
      </p:sp>
      <p:sp>
        <p:nvSpPr>
          <p:cNvPr id="451" name="Google Shape;451;p37"/>
          <p:cNvSpPr txBox="1"/>
          <p:nvPr>
            <p:ph idx="9" type="title"/>
          </p:nvPr>
        </p:nvSpPr>
        <p:spPr>
          <a:xfrm>
            <a:off x="7200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Methodology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52" name="Google Shape;452;p37"/>
          <p:cNvSpPr txBox="1"/>
          <p:nvPr>
            <p:ph idx="13" type="title"/>
          </p:nvPr>
        </p:nvSpPr>
        <p:spPr>
          <a:xfrm>
            <a:off x="7200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453" name="Google Shape;453;p37"/>
          <p:cNvSpPr txBox="1"/>
          <p:nvPr>
            <p:ph idx="14" type="subTitle"/>
          </p:nvPr>
        </p:nvSpPr>
        <p:spPr>
          <a:xfrm>
            <a:off x="7200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Use cases, Data Gathering, Utilization and Implementation</a:t>
            </a:r>
            <a:endParaRPr sz="900"/>
          </a:p>
        </p:txBody>
      </p:sp>
      <p:sp>
        <p:nvSpPr>
          <p:cNvPr id="454" name="Google Shape;454;p37"/>
          <p:cNvSpPr txBox="1"/>
          <p:nvPr>
            <p:ph idx="15" type="title"/>
          </p:nvPr>
        </p:nvSpPr>
        <p:spPr>
          <a:xfrm>
            <a:off x="34038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EXPERIMENTS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55" name="Google Shape;455;p37"/>
          <p:cNvSpPr txBox="1"/>
          <p:nvPr>
            <p:ph idx="16" type="title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456" name="Google Shape;456;p37"/>
          <p:cNvSpPr txBox="1"/>
          <p:nvPr>
            <p:ph idx="17" type="subTitle"/>
          </p:nvPr>
        </p:nvSpPr>
        <p:spPr>
          <a:xfrm>
            <a:off x="34038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900"/>
              <a:t>Chatbot Interaction analysis and Results. HRV metric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57" name="Google Shape;457;p37"/>
          <p:cNvSpPr txBox="1"/>
          <p:nvPr>
            <p:ph idx="18" type="title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DISCUSSION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58" name="Google Shape;458;p37"/>
          <p:cNvSpPr txBox="1"/>
          <p:nvPr>
            <p:ph idx="19" type="title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459" name="Google Shape;459;p37"/>
          <p:cNvSpPr txBox="1"/>
          <p:nvPr>
            <p:ph idx="20" type="subTitle"/>
          </p:nvPr>
        </p:nvSpPr>
        <p:spPr>
          <a:xfrm>
            <a:off x="60876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Research outcomes, advancements, future directions and </a:t>
            </a:r>
            <a:r>
              <a:rPr lang="en" sz="900"/>
              <a:t>recommendations</a:t>
            </a:r>
            <a:endParaRPr sz="900"/>
          </a:p>
        </p:txBody>
      </p:sp>
      <p:sp>
        <p:nvSpPr>
          <p:cNvPr id="460" name="Google Shape;460;p37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61" name="Google Shape;461;p37"/>
          <p:cNvSpPr/>
          <p:nvPr/>
        </p:nvSpPr>
        <p:spPr>
          <a:xfrm>
            <a:off x="8262473" y="1570679"/>
            <a:ext cx="549900" cy="549900"/>
          </a:xfrm>
          <a:prstGeom prst="ellipse">
            <a:avLst/>
          </a:prstGeom>
          <a:solidFill>
            <a:schemeClr val="accent1">
              <a:alpha val="359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/>
          <p:nvPr/>
        </p:nvSpPr>
        <p:spPr>
          <a:xfrm>
            <a:off x="1402060" y="500977"/>
            <a:ext cx="796500" cy="796500"/>
          </a:xfrm>
          <a:prstGeom prst="ellipse">
            <a:avLst/>
          </a:prstGeom>
          <a:solidFill>
            <a:schemeClr val="accent1">
              <a:alpha val="359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 rot="10800000">
            <a:off x="1186863" y="823412"/>
            <a:ext cx="537556" cy="136576"/>
            <a:chOff x="2641350" y="846250"/>
            <a:chExt cx="413600" cy="105075"/>
          </a:xfrm>
        </p:grpSpPr>
        <p:sp>
          <p:nvSpPr>
            <p:cNvPr id="464" name="Google Shape;464;p3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4"/>
          <p:cNvSpPr/>
          <p:nvPr/>
        </p:nvSpPr>
        <p:spPr>
          <a:xfrm>
            <a:off x="3320050" y="2795750"/>
            <a:ext cx="2514600" cy="180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64"/>
          <p:cNvSpPr/>
          <p:nvPr/>
        </p:nvSpPr>
        <p:spPr>
          <a:xfrm>
            <a:off x="6019475" y="2795750"/>
            <a:ext cx="2514600" cy="180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64"/>
          <p:cNvSpPr/>
          <p:nvPr/>
        </p:nvSpPr>
        <p:spPr>
          <a:xfrm>
            <a:off x="620625" y="2795750"/>
            <a:ext cx="2514600" cy="180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ISLANDS</a:t>
            </a:r>
            <a:endParaRPr/>
          </a:p>
        </p:txBody>
      </p:sp>
      <p:sp>
        <p:nvSpPr>
          <p:cNvPr id="1041" name="Google Shape;1041;p64"/>
          <p:cNvSpPr txBox="1"/>
          <p:nvPr>
            <p:ph idx="2" type="title"/>
          </p:nvPr>
        </p:nvSpPr>
        <p:spPr>
          <a:xfrm>
            <a:off x="731342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/>
          </a:p>
        </p:txBody>
      </p:sp>
      <p:sp>
        <p:nvSpPr>
          <p:cNvPr id="1042" name="Google Shape;1042;p64"/>
          <p:cNvSpPr txBox="1"/>
          <p:nvPr>
            <p:ph idx="1" type="subTitle"/>
          </p:nvPr>
        </p:nvSpPr>
        <p:spPr>
          <a:xfrm>
            <a:off x="731342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Exercise/Fitness</a:t>
            </a:r>
            <a:endParaRPr/>
          </a:p>
        </p:txBody>
      </p:sp>
      <p:sp>
        <p:nvSpPr>
          <p:cNvPr id="1043" name="Google Shape;1043;p64"/>
          <p:cNvSpPr txBox="1"/>
          <p:nvPr>
            <p:ph idx="3" type="title"/>
          </p:nvPr>
        </p:nvSpPr>
        <p:spPr>
          <a:xfrm>
            <a:off x="3430611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</a:t>
            </a:r>
            <a:endParaRPr/>
          </a:p>
        </p:txBody>
      </p:sp>
      <p:sp>
        <p:nvSpPr>
          <p:cNvPr id="1044" name="Google Shape;1044;p64"/>
          <p:cNvSpPr txBox="1"/>
          <p:nvPr>
            <p:ph idx="4" type="subTitle"/>
          </p:nvPr>
        </p:nvSpPr>
        <p:spPr>
          <a:xfrm>
            <a:off x="3430611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related metrics</a:t>
            </a:r>
            <a:endParaRPr/>
          </a:p>
        </p:txBody>
      </p:sp>
      <p:sp>
        <p:nvSpPr>
          <p:cNvPr id="1045" name="Google Shape;1045;p64"/>
          <p:cNvSpPr txBox="1"/>
          <p:nvPr>
            <p:ph idx="5" type="title"/>
          </p:nvPr>
        </p:nvSpPr>
        <p:spPr>
          <a:xfrm>
            <a:off x="6129887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VITALS</a:t>
            </a:r>
            <a:endParaRPr/>
          </a:p>
        </p:txBody>
      </p:sp>
      <p:sp>
        <p:nvSpPr>
          <p:cNvPr id="1046" name="Google Shape;1046;p64"/>
          <p:cNvSpPr txBox="1"/>
          <p:nvPr>
            <p:ph idx="6" type="subTitle"/>
          </p:nvPr>
        </p:nvSpPr>
        <p:spPr>
          <a:xfrm>
            <a:off x="6129887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Insulin &amp; DIabetes</a:t>
            </a:r>
            <a:endParaRPr/>
          </a:p>
        </p:txBody>
      </p:sp>
      <p:grpSp>
        <p:nvGrpSpPr>
          <p:cNvPr id="1047" name="Google Shape;1047;p64"/>
          <p:cNvGrpSpPr/>
          <p:nvPr/>
        </p:nvGrpSpPr>
        <p:grpSpPr>
          <a:xfrm>
            <a:off x="4303263" y="4209653"/>
            <a:ext cx="537556" cy="136576"/>
            <a:chOff x="2641350" y="846250"/>
            <a:chExt cx="413600" cy="105075"/>
          </a:xfrm>
        </p:grpSpPr>
        <p:sp>
          <p:nvSpPr>
            <p:cNvPr id="1048" name="Google Shape;1048;p6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" name="Google Shape;1052;p64"/>
          <p:cNvGrpSpPr/>
          <p:nvPr/>
        </p:nvGrpSpPr>
        <p:grpSpPr>
          <a:xfrm>
            <a:off x="1615314" y="4209653"/>
            <a:ext cx="537556" cy="136576"/>
            <a:chOff x="2641350" y="846250"/>
            <a:chExt cx="413600" cy="105075"/>
          </a:xfrm>
        </p:grpSpPr>
        <p:sp>
          <p:nvSpPr>
            <p:cNvPr id="1053" name="Google Shape;1053;p6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" name="Google Shape;1057;p64"/>
          <p:cNvGrpSpPr/>
          <p:nvPr/>
        </p:nvGrpSpPr>
        <p:grpSpPr>
          <a:xfrm>
            <a:off x="7013859" y="4209653"/>
            <a:ext cx="537556" cy="136576"/>
            <a:chOff x="2641350" y="846250"/>
            <a:chExt cx="413600" cy="105075"/>
          </a:xfrm>
        </p:grpSpPr>
        <p:sp>
          <p:nvSpPr>
            <p:cNvPr id="1058" name="Google Shape;1058;p6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2" name="Google Shape;1062;p64"/>
          <p:cNvGrpSpPr/>
          <p:nvPr/>
        </p:nvGrpSpPr>
        <p:grpSpPr>
          <a:xfrm>
            <a:off x="7534921" y="4411084"/>
            <a:ext cx="913425" cy="370975"/>
            <a:chOff x="6514150" y="4420266"/>
            <a:chExt cx="913425" cy="370975"/>
          </a:xfrm>
        </p:grpSpPr>
        <p:sp>
          <p:nvSpPr>
            <p:cNvPr id="1063" name="Google Shape;1063;p64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4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65" name="Google Shape;1065;p64"/>
          <p:cNvPicPr preferRelativeResize="0"/>
          <p:nvPr/>
        </p:nvPicPr>
        <p:blipFill rotWithShape="1">
          <a:blip r:embed="rId3">
            <a:alphaModFix/>
          </a:blip>
          <a:srcRect b="15927" l="0" r="0" t="15920"/>
          <a:stretch/>
        </p:blipFill>
        <p:spPr>
          <a:xfrm>
            <a:off x="618125" y="1164450"/>
            <a:ext cx="2517872" cy="171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64"/>
          <p:cNvPicPr preferRelativeResize="0"/>
          <p:nvPr/>
        </p:nvPicPr>
        <p:blipFill rotWithShape="1">
          <a:blip r:embed="rId4">
            <a:alphaModFix/>
          </a:blip>
          <a:srcRect b="15927" l="0" r="0" t="15920"/>
          <a:stretch/>
        </p:blipFill>
        <p:spPr>
          <a:xfrm>
            <a:off x="3318742" y="1164450"/>
            <a:ext cx="2517872" cy="171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64"/>
          <p:cNvPicPr preferRelativeResize="0"/>
          <p:nvPr/>
        </p:nvPicPr>
        <p:blipFill rotWithShape="1">
          <a:blip r:embed="rId5">
            <a:alphaModFix/>
          </a:blip>
          <a:srcRect b="15927" l="0" r="0" t="15920"/>
          <a:stretch/>
        </p:blipFill>
        <p:spPr>
          <a:xfrm>
            <a:off x="6018017" y="1164450"/>
            <a:ext cx="2517872" cy="17160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8" name="Google Shape;1068;p64"/>
          <p:cNvGrpSpPr/>
          <p:nvPr/>
        </p:nvGrpSpPr>
        <p:grpSpPr>
          <a:xfrm>
            <a:off x="719988" y="972250"/>
            <a:ext cx="913425" cy="370975"/>
            <a:chOff x="6514150" y="4420266"/>
            <a:chExt cx="913425" cy="370975"/>
          </a:xfrm>
        </p:grpSpPr>
        <p:sp>
          <p:nvSpPr>
            <p:cNvPr id="1069" name="Google Shape;1069;p64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4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5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65"/>
          <p:cNvSpPr txBox="1"/>
          <p:nvPr>
            <p:ph type="title"/>
          </p:nvPr>
        </p:nvSpPr>
        <p:spPr>
          <a:xfrm>
            <a:off x="896000" y="1424283"/>
            <a:ext cx="367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MIND ISLAND ADDITION</a:t>
            </a:r>
            <a:endParaRPr/>
          </a:p>
        </p:txBody>
      </p:sp>
      <p:grpSp>
        <p:nvGrpSpPr>
          <p:cNvPr id="1077" name="Google Shape;1077;p65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078" name="Google Shape;1078;p6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2" name="Google Shape;1082;p65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3" name="Google Shape;1083;p65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084" name="Google Shape;1084;p6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8" name="Google Shape;1088;p65"/>
          <p:cNvSpPr txBox="1"/>
          <p:nvPr>
            <p:ph idx="1" type="body"/>
          </p:nvPr>
        </p:nvSpPr>
        <p:spPr>
          <a:xfrm>
            <a:off x="896000" y="2179726"/>
            <a:ext cx="36759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 extra island addition that has been added after the feedback.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89" name="Google Shape;108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8516" y="886800"/>
            <a:ext cx="3369899" cy="3369899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66"/>
          <p:cNvSpPr/>
          <p:nvPr/>
        </p:nvSpPr>
        <p:spPr>
          <a:xfrm>
            <a:off x="3314700" y="1093825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66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96" name="Google Shape;1096;p66"/>
          <p:cNvSpPr txBox="1"/>
          <p:nvPr>
            <p:ph idx="4" type="title"/>
          </p:nvPr>
        </p:nvSpPr>
        <p:spPr>
          <a:xfrm>
            <a:off x="3425438" y="378950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AVATAR</a:t>
            </a:r>
            <a:endParaRPr/>
          </a:p>
        </p:txBody>
      </p:sp>
      <p:sp>
        <p:nvSpPr>
          <p:cNvPr id="1097" name="Google Shape;1097;p66"/>
          <p:cNvSpPr txBox="1"/>
          <p:nvPr>
            <p:ph type="title"/>
          </p:nvPr>
        </p:nvSpPr>
        <p:spPr>
          <a:xfrm>
            <a:off x="3425438" y="2005938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  <p:cxnSp>
        <p:nvCxnSpPr>
          <p:cNvPr id="1098" name="Google Shape;1098;p66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9" name="Google Shape;1099;p66"/>
          <p:cNvSpPr/>
          <p:nvPr/>
        </p:nvSpPr>
        <p:spPr>
          <a:xfrm>
            <a:off x="4377337" y="134804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6"/>
          <p:cNvSpPr/>
          <p:nvPr/>
        </p:nvSpPr>
        <p:spPr>
          <a:xfrm>
            <a:off x="4057937" y="29607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1" name="Google Shape;1101;p66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1102" name="Google Shape;1102;p66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6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4" name="Google Shape;1104;p66"/>
          <p:cNvSpPr/>
          <p:nvPr/>
        </p:nvSpPr>
        <p:spPr>
          <a:xfrm>
            <a:off x="4336270" y="1470184"/>
            <a:ext cx="471471" cy="473920"/>
          </a:xfrm>
          <a:custGeom>
            <a:rect b="b" l="l" r="r" t="t"/>
            <a:pathLst>
              <a:path extrusionOk="0" h="12194" w="12131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rgbClr val="6E7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5" name="Google Shape;1105;p66"/>
          <p:cNvGrpSpPr/>
          <p:nvPr/>
        </p:nvGrpSpPr>
        <p:grpSpPr>
          <a:xfrm>
            <a:off x="4303922" y="3201556"/>
            <a:ext cx="548563" cy="473932"/>
            <a:chOff x="-53299850" y="2294725"/>
            <a:chExt cx="319025" cy="318225"/>
          </a:xfrm>
        </p:grpSpPr>
        <p:sp>
          <p:nvSpPr>
            <p:cNvPr id="1106" name="Google Shape;1106;p66"/>
            <p:cNvSpPr/>
            <p:nvPr/>
          </p:nvSpPr>
          <p:spPr>
            <a:xfrm>
              <a:off x="-53175400" y="25265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6"/>
            <p:cNvSpPr/>
            <p:nvPr/>
          </p:nvSpPr>
          <p:spPr>
            <a:xfrm>
              <a:off x="-53299850" y="229472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7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7"/>
          <p:cNvSpPr txBox="1"/>
          <p:nvPr>
            <p:ph type="title"/>
          </p:nvPr>
        </p:nvSpPr>
        <p:spPr>
          <a:xfrm>
            <a:off x="896000" y="1424283"/>
            <a:ext cx="367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AVATAR</a:t>
            </a:r>
            <a:endParaRPr/>
          </a:p>
        </p:txBody>
      </p:sp>
      <p:grpSp>
        <p:nvGrpSpPr>
          <p:cNvPr id="1114" name="Google Shape;1114;p67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115" name="Google Shape;1115;p6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9" name="Google Shape;1119;p67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0" name="Google Shape;1120;p67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121" name="Google Shape;1121;p6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67"/>
          <p:cNvSpPr txBox="1"/>
          <p:nvPr>
            <p:ph idx="1" type="body"/>
          </p:nvPr>
        </p:nvSpPr>
        <p:spPr>
          <a:xfrm>
            <a:off x="896000" y="2179726"/>
            <a:ext cx="36759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 customizable avatar reflects the user's health data (gender, skin type, blood type).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Visual and animation design aimed at simplicity and user engagement.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26" name="Google Shape;112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516" y="886800"/>
            <a:ext cx="3369901" cy="3369901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00" y="930950"/>
            <a:ext cx="3939925" cy="3027425"/>
          </a:xfrm>
          <a:prstGeom prst="rect">
            <a:avLst/>
          </a:prstGeom>
          <a:noFill/>
          <a:ln cap="flat" cmpd="sng" w="38100">
            <a:solidFill>
              <a:srgbClr val="6E79E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2" name="Google Shape;1132;p68"/>
          <p:cNvPicPr preferRelativeResize="0"/>
          <p:nvPr/>
        </p:nvPicPr>
        <p:blipFill rotWithShape="1">
          <a:blip r:embed="rId4">
            <a:alphaModFix/>
          </a:blip>
          <a:srcRect b="0" l="39985" r="23303" t="0"/>
          <a:stretch/>
        </p:blipFill>
        <p:spPr>
          <a:xfrm>
            <a:off x="5496100" y="324600"/>
            <a:ext cx="2077174" cy="4347825"/>
          </a:xfrm>
          <a:prstGeom prst="rect">
            <a:avLst/>
          </a:prstGeom>
          <a:noFill/>
          <a:ln cap="flat" cmpd="sng" w="38100">
            <a:solidFill>
              <a:srgbClr val="6E79E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9"/>
          <p:cNvSpPr/>
          <p:nvPr/>
        </p:nvSpPr>
        <p:spPr>
          <a:xfrm>
            <a:off x="1441200" y="519600"/>
            <a:ext cx="6261600" cy="410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9"/>
          <p:cNvSpPr/>
          <p:nvPr/>
        </p:nvSpPr>
        <p:spPr>
          <a:xfrm>
            <a:off x="1791350" y="851550"/>
            <a:ext cx="55800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9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140" name="Google Shape;1140;p69"/>
          <p:cNvSpPr txBox="1"/>
          <p:nvPr>
            <p:ph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141" name="Google Shape;1141;p69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Frameworks and Execution - UI/UX</a:t>
            </a:r>
            <a:endParaRPr/>
          </a:p>
        </p:txBody>
      </p:sp>
      <p:sp>
        <p:nvSpPr>
          <p:cNvPr id="1142" name="Google Shape;1142;p69"/>
          <p:cNvSpPr/>
          <p:nvPr/>
        </p:nvSpPr>
        <p:spPr>
          <a:xfrm>
            <a:off x="2195400" y="373100"/>
            <a:ext cx="998400" cy="998400"/>
          </a:xfrm>
          <a:prstGeom prst="ellipse">
            <a:avLst/>
          </a:prstGeom>
          <a:solidFill>
            <a:schemeClr val="hlink">
              <a:alpha val="383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3" name="Google Shape;1143;p69"/>
          <p:cNvGrpSpPr/>
          <p:nvPr/>
        </p:nvGrpSpPr>
        <p:grpSpPr>
          <a:xfrm>
            <a:off x="2710863" y="1234912"/>
            <a:ext cx="537556" cy="136576"/>
            <a:chOff x="2641350" y="846250"/>
            <a:chExt cx="413600" cy="105075"/>
          </a:xfrm>
        </p:grpSpPr>
        <p:sp>
          <p:nvSpPr>
            <p:cNvPr id="1144" name="Google Shape;1144;p6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8" name="Google Shape;1148;p69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1149" name="Google Shape;1149;p69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9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9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9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9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9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9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9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9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58" name="Google Shape;1158;p69"/>
          <p:cNvCxnSpPr/>
          <p:nvPr/>
        </p:nvCxnSpPr>
        <p:spPr>
          <a:xfrm flipH="1" rot="10800000">
            <a:off x="2195400" y="3762159"/>
            <a:ext cx="6957300" cy="2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70"/>
          <p:cNvSpPr/>
          <p:nvPr/>
        </p:nvSpPr>
        <p:spPr>
          <a:xfrm>
            <a:off x="20147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70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165" name="Google Shape;1165;p70"/>
          <p:cNvSpPr txBox="1"/>
          <p:nvPr>
            <p:ph type="title"/>
          </p:nvPr>
        </p:nvSpPr>
        <p:spPr>
          <a:xfrm>
            <a:off x="212546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FRAMEWORK</a:t>
            </a:r>
            <a:endParaRPr/>
          </a:p>
        </p:txBody>
      </p:sp>
      <p:cxnSp>
        <p:nvCxnSpPr>
          <p:cNvPr id="1166" name="Google Shape;1166;p70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7" name="Google Shape;1167;p70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8" name="Google Shape;1168;p70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1169" name="Google Shape;1169;p70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70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1" name="Google Shape;1171;p70"/>
          <p:cNvSpPr/>
          <p:nvPr/>
        </p:nvSpPr>
        <p:spPr>
          <a:xfrm>
            <a:off x="2964242" y="1343031"/>
            <a:ext cx="615562" cy="527692"/>
          </a:xfrm>
          <a:custGeom>
            <a:rect b="b" l="l" r="r" t="t"/>
            <a:pathLst>
              <a:path extrusionOk="0" h="11957" w="11973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71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71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CONCEPTUAL FRAMEWORK</a:t>
            </a:r>
            <a:endParaRPr sz="3000"/>
          </a:p>
        </p:txBody>
      </p:sp>
      <p:grpSp>
        <p:nvGrpSpPr>
          <p:cNvPr id="1178" name="Google Shape;1178;p71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179" name="Google Shape;1179;p7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7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7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7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3" name="Google Shape;1183;p71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4" name="Google Shape;1184;p71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185" name="Google Shape;1185;p7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7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7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7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9" name="Google Shape;1189;p71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Early research into continuous health data monitoring.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Decision to integrate HealthKit for iOS health data collection.</a:t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190" name="Google Shape;119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2"/>
          <p:cNvSpPr/>
          <p:nvPr/>
        </p:nvSpPr>
        <p:spPr>
          <a:xfrm>
            <a:off x="45879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2"/>
          <p:cNvSpPr/>
          <p:nvPr/>
        </p:nvSpPr>
        <p:spPr>
          <a:xfrm>
            <a:off x="20147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72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198" name="Google Shape;1198;p72"/>
          <p:cNvSpPr txBox="1"/>
          <p:nvPr>
            <p:ph type="title"/>
          </p:nvPr>
        </p:nvSpPr>
        <p:spPr>
          <a:xfrm>
            <a:off x="212546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FRAMEWORK</a:t>
            </a:r>
            <a:endParaRPr/>
          </a:p>
        </p:txBody>
      </p:sp>
      <p:sp>
        <p:nvSpPr>
          <p:cNvPr id="1199" name="Google Shape;1199;p72"/>
          <p:cNvSpPr txBox="1"/>
          <p:nvPr>
            <p:ph idx="8" type="title"/>
          </p:nvPr>
        </p:nvSpPr>
        <p:spPr>
          <a:xfrm>
            <a:off x="46983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DEFINITION</a:t>
            </a:r>
            <a:endParaRPr/>
          </a:p>
        </p:txBody>
      </p:sp>
      <p:cxnSp>
        <p:nvCxnSpPr>
          <p:cNvPr id="1200" name="Google Shape;1200;p72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1" name="Google Shape;1201;p72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2"/>
          <p:cNvSpPr/>
          <p:nvPr/>
        </p:nvSpPr>
        <p:spPr>
          <a:xfrm>
            <a:off x="57785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3" name="Google Shape;1203;p72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1204" name="Google Shape;1204;p72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72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6" name="Google Shape;1206;p72"/>
          <p:cNvSpPr/>
          <p:nvPr/>
        </p:nvSpPr>
        <p:spPr>
          <a:xfrm>
            <a:off x="2964242" y="1343031"/>
            <a:ext cx="615562" cy="527692"/>
          </a:xfrm>
          <a:custGeom>
            <a:rect b="b" l="l" r="r" t="t"/>
            <a:pathLst>
              <a:path extrusionOk="0" h="11957" w="11973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6E7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7" name="Google Shape;1207;p72"/>
          <p:cNvGrpSpPr/>
          <p:nvPr/>
        </p:nvGrpSpPr>
        <p:grpSpPr>
          <a:xfrm>
            <a:off x="5689759" y="1342992"/>
            <a:ext cx="531402" cy="527710"/>
            <a:chOff x="-60988625" y="2310475"/>
            <a:chExt cx="316650" cy="311150"/>
          </a:xfrm>
        </p:grpSpPr>
        <p:sp>
          <p:nvSpPr>
            <p:cNvPr id="1208" name="Google Shape;1208;p72"/>
            <p:cNvSpPr/>
            <p:nvPr/>
          </p:nvSpPr>
          <p:spPr>
            <a:xfrm>
              <a:off x="-60988625" y="2310475"/>
              <a:ext cx="311125" cy="311150"/>
            </a:xfrm>
            <a:custGeom>
              <a:rect b="b" l="l" r="r" t="t"/>
              <a:pathLst>
                <a:path extrusionOk="0" h="12446" w="12445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72"/>
            <p:cNvSpPr/>
            <p:nvPr/>
          </p:nvSpPr>
          <p:spPr>
            <a:xfrm>
              <a:off x="-60947675" y="2353025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72"/>
            <p:cNvSpPr/>
            <p:nvPr/>
          </p:nvSpPr>
          <p:spPr>
            <a:xfrm>
              <a:off x="-60947675" y="2415250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72"/>
            <p:cNvSpPr/>
            <p:nvPr/>
          </p:nvSpPr>
          <p:spPr>
            <a:xfrm>
              <a:off x="-60947675" y="2475875"/>
              <a:ext cx="145725" cy="22100"/>
            </a:xfrm>
            <a:custGeom>
              <a:rect b="b" l="l" r="r" t="t"/>
              <a:pathLst>
                <a:path extrusionOk="0" h="884" w="5829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72"/>
            <p:cNvSpPr/>
            <p:nvPr/>
          </p:nvSpPr>
          <p:spPr>
            <a:xfrm>
              <a:off x="-60947675" y="2538100"/>
              <a:ext cx="145725" cy="22075"/>
            </a:xfrm>
            <a:custGeom>
              <a:rect b="b" l="l" r="r" t="t"/>
              <a:pathLst>
                <a:path extrusionOk="0" h="883" w="5829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72"/>
            <p:cNvSpPr/>
            <p:nvPr/>
          </p:nvSpPr>
          <p:spPr>
            <a:xfrm>
              <a:off x="-60740525" y="2312050"/>
              <a:ext cx="68550" cy="233950"/>
            </a:xfrm>
            <a:custGeom>
              <a:rect b="b" l="l" r="r" t="t"/>
              <a:pathLst>
                <a:path extrusionOk="0" h="9358" w="2742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73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3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 CASE DEFINITION</a:t>
            </a:r>
            <a:endParaRPr sz="3000"/>
          </a:p>
        </p:txBody>
      </p:sp>
      <p:grpSp>
        <p:nvGrpSpPr>
          <p:cNvPr id="1220" name="Google Shape;1220;p73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221" name="Google Shape;1221;p7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7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7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7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73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6" name="Google Shape;1226;p73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227" name="Google Shape;1227;p7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7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7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1" name="Google Shape;1231;p73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Real-time health data visualized through interactive scenes and avatars.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Different islands for heart rate, activity, vitals, and nutrition metrics.</a:t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232" name="Google Shape;123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8"/>
          <p:cNvSpPr/>
          <p:nvPr/>
        </p:nvSpPr>
        <p:spPr>
          <a:xfrm>
            <a:off x="1441200" y="519600"/>
            <a:ext cx="6261600" cy="410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8"/>
          <p:cNvSpPr/>
          <p:nvPr/>
        </p:nvSpPr>
        <p:spPr>
          <a:xfrm>
            <a:off x="1791350" y="851550"/>
            <a:ext cx="55800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8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75" name="Google Shape;475;p38"/>
          <p:cNvSpPr txBox="1"/>
          <p:nvPr>
            <p:ph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76" name="Google Shape;476;p38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Why, How and What?</a:t>
            </a:r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2195400" y="373100"/>
            <a:ext cx="998400" cy="998400"/>
          </a:xfrm>
          <a:prstGeom prst="ellipse">
            <a:avLst/>
          </a:prstGeom>
          <a:solidFill>
            <a:schemeClr val="hlink">
              <a:alpha val="383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2710863" y="1234912"/>
            <a:ext cx="537556" cy="136576"/>
            <a:chOff x="2641350" y="846250"/>
            <a:chExt cx="413600" cy="105075"/>
          </a:xfrm>
        </p:grpSpPr>
        <p:sp>
          <p:nvSpPr>
            <p:cNvPr id="479" name="Google Shape;479;p3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38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484" name="Google Shape;484;p38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8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93" name="Google Shape;493;p38"/>
          <p:cNvCxnSpPr/>
          <p:nvPr/>
        </p:nvCxnSpPr>
        <p:spPr>
          <a:xfrm flipH="1" rot="10800000">
            <a:off x="2195400" y="3762159"/>
            <a:ext cx="6957300" cy="2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74"/>
          <p:cNvSpPr/>
          <p:nvPr/>
        </p:nvSpPr>
        <p:spPr>
          <a:xfrm>
            <a:off x="45879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74"/>
          <p:cNvSpPr/>
          <p:nvPr/>
        </p:nvSpPr>
        <p:spPr>
          <a:xfrm>
            <a:off x="2014725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4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240" name="Google Shape;1240;p74"/>
          <p:cNvSpPr txBox="1"/>
          <p:nvPr>
            <p:ph idx="4" type="title"/>
          </p:nvPr>
        </p:nvSpPr>
        <p:spPr>
          <a:xfrm>
            <a:off x="2125463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DATA GATHERING AND STRUCTURING</a:t>
            </a:r>
            <a:endParaRPr/>
          </a:p>
        </p:txBody>
      </p:sp>
      <p:sp>
        <p:nvSpPr>
          <p:cNvPr id="1241" name="Google Shape;1241;p74"/>
          <p:cNvSpPr txBox="1"/>
          <p:nvPr>
            <p:ph type="title"/>
          </p:nvPr>
        </p:nvSpPr>
        <p:spPr>
          <a:xfrm>
            <a:off x="212546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FRAMEWORK</a:t>
            </a:r>
            <a:endParaRPr/>
          </a:p>
        </p:txBody>
      </p:sp>
      <p:sp>
        <p:nvSpPr>
          <p:cNvPr id="1242" name="Google Shape;1242;p74"/>
          <p:cNvSpPr txBox="1"/>
          <p:nvPr>
            <p:ph idx="8" type="title"/>
          </p:nvPr>
        </p:nvSpPr>
        <p:spPr>
          <a:xfrm>
            <a:off x="46983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DEFINITION</a:t>
            </a:r>
            <a:endParaRPr/>
          </a:p>
        </p:txBody>
      </p:sp>
      <p:cxnSp>
        <p:nvCxnSpPr>
          <p:cNvPr id="1243" name="Google Shape;1243;p74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4" name="Google Shape;1244;p74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74"/>
          <p:cNvSpPr/>
          <p:nvPr/>
        </p:nvSpPr>
        <p:spPr>
          <a:xfrm>
            <a:off x="2757962" y="29556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74"/>
          <p:cNvSpPr/>
          <p:nvPr/>
        </p:nvSpPr>
        <p:spPr>
          <a:xfrm>
            <a:off x="57785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74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1248" name="Google Shape;1248;p74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74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74"/>
          <p:cNvSpPr/>
          <p:nvPr/>
        </p:nvSpPr>
        <p:spPr>
          <a:xfrm>
            <a:off x="2964242" y="1343031"/>
            <a:ext cx="615562" cy="527692"/>
          </a:xfrm>
          <a:custGeom>
            <a:rect b="b" l="l" r="r" t="t"/>
            <a:pathLst>
              <a:path extrusionOk="0" h="11957" w="11973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6E7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4"/>
          <p:cNvGrpSpPr/>
          <p:nvPr/>
        </p:nvGrpSpPr>
        <p:grpSpPr>
          <a:xfrm>
            <a:off x="5689759" y="1342992"/>
            <a:ext cx="531402" cy="527710"/>
            <a:chOff x="-60988625" y="2310475"/>
            <a:chExt cx="316650" cy="311150"/>
          </a:xfrm>
        </p:grpSpPr>
        <p:sp>
          <p:nvSpPr>
            <p:cNvPr id="1252" name="Google Shape;1252;p74"/>
            <p:cNvSpPr/>
            <p:nvPr/>
          </p:nvSpPr>
          <p:spPr>
            <a:xfrm>
              <a:off x="-60988625" y="2310475"/>
              <a:ext cx="311125" cy="311150"/>
            </a:xfrm>
            <a:custGeom>
              <a:rect b="b" l="l" r="r" t="t"/>
              <a:pathLst>
                <a:path extrusionOk="0" h="12446" w="12445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4"/>
            <p:cNvSpPr/>
            <p:nvPr/>
          </p:nvSpPr>
          <p:spPr>
            <a:xfrm>
              <a:off x="-60947675" y="2353025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74"/>
            <p:cNvSpPr/>
            <p:nvPr/>
          </p:nvSpPr>
          <p:spPr>
            <a:xfrm>
              <a:off x="-60947675" y="2415250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4"/>
            <p:cNvSpPr/>
            <p:nvPr/>
          </p:nvSpPr>
          <p:spPr>
            <a:xfrm>
              <a:off x="-60947675" y="2475875"/>
              <a:ext cx="145725" cy="22100"/>
            </a:xfrm>
            <a:custGeom>
              <a:rect b="b" l="l" r="r" t="t"/>
              <a:pathLst>
                <a:path extrusionOk="0" h="884" w="5829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4"/>
            <p:cNvSpPr/>
            <p:nvPr/>
          </p:nvSpPr>
          <p:spPr>
            <a:xfrm>
              <a:off x="-60947675" y="2538100"/>
              <a:ext cx="145725" cy="22075"/>
            </a:xfrm>
            <a:custGeom>
              <a:rect b="b" l="l" r="r" t="t"/>
              <a:pathLst>
                <a:path extrusionOk="0" h="883" w="5829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4"/>
            <p:cNvSpPr/>
            <p:nvPr/>
          </p:nvSpPr>
          <p:spPr>
            <a:xfrm>
              <a:off x="-60740525" y="2312050"/>
              <a:ext cx="68550" cy="233950"/>
            </a:xfrm>
            <a:custGeom>
              <a:rect b="b" l="l" r="r" t="t"/>
              <a:pathLst>
                <a:path extrusionOk="0" h="9358" w="2742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8" name="Google Shape;1258;p74"/>
          <p:cNvGrpSpPr/>
          <p:nvPr/>
        </p:nvGrpSpPr>
        <p:grpSpPr>
          <a:xfrm>
            <a:off x="2970446" y="3091434"/>
            <a:ext cx="615542" cy="527693"/>
            <a:chOff x="-3852025" y="2764950"/>
            <a:chExt cx="291450" cy="293000"/>
          </a:xfrm>
        </p:grpSpPr>
        <p:sp>
          <p:nvSpPr>
            <p:cNvPr id="1259" name="Google Shape;1259;p74"/>
            <p:cNvSpPr/>
            <p:nvPr/>
          </p:nvSpPr>
          <p:spPr>
            <a:xfrm>
              <a:off x="-3852025" y="2764950"/>
              <a:ext cx="291450" cy="293000"/>
            </a:xfrm>
            <a:custGeom>
              <a:rect b="b" l="l" r="r" t="t"/>
              <a:pathLst>
                <a:path extrusionOk="0" h="11720" w="11658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4"/>
            <p:cNvSpPr/>
            <p:nvPr/>
          </p:nvSpPr>
          <p:spPr>
            <a:xfrm>
              <a:off x="-3707100" y="2937425"/>
              <a:ext cx="103200" cy="67775"/>
            </a:xfrm>
            <a:custGeom>
              <a:rect b="b" l="l" r="r" t="t"/>
              <a:pathLst>
                <a:path extrusionOk="0" h="2711" w="4128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5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5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DATA GATHERING AND STRUCTURING</a:t>
            </a:r>
            <a:endParaRPr sz="3000"/>
          </a:p>
        </p:txBody>
      </p:sp>
      <p:grpSp>
        <p:nvGrpSpPr>
          <p:cNvPr id="1267" name="Google Shape;1267;p75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268" name="Google Shape;1268;p7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7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7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7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2" name="Google Shape;1272;p75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3" name="Google Shape;1273;p75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274" name="Google Shape;1274;p7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7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7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7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8" name="Google Shape;1278;p75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Integration of HealthKit API with Unity to collect user health data.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Data processed into quantity, category, and characteristic types for meaningful presentation.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279" name="Google Shape;127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525" y="2704751"/>
            <a:ext cx="3800776" cy="190365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0" name="Google Shape;128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9525" y="535000"/>
            <a:ext cx="3800775" cy="202222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875" y="297648"/>
            <a:ext cx="2235250" cy="45482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6" name="Google Shape;128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38" y="297648"/>
            <a:ext cx="2235250" cy="45482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7" name="Google Shape;1287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8825" y="297648"/>
            <a:ext cx="2235250" cy="45482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8" name="Google Shape;1288;p76"/>
          <p:cNvPicPr preferRelativeResize="0"/>
          <p:nvPr/>
        </p:nvPicPr>
        <p:blipFill rotWithShape="1">
          <a:blip r:embed="rId6">
            <a:alphaModFix/>
          </a:blip>
          <a:srcRect b="169" l="0" r="0" t="159"/>
          <a:stretch/>
        </p:blipFill>
        <p:spPr>
          <a:xfrm>
            <a:off x="6774075" y="297648"/>
            <a:ext cx="2235250" cy="4548198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" name="Google Shape;129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7875" y="297648"/>
            <a:ext cx="2235250" cy="45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38" y="297648"/>
            <a:ext cx="2235250" cy="45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8825" y="297648"/>
            <a:ext cx="2235250" cy="45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77"/>
          <p:cNvPicPr preferRelativeResize="0"/>
          <p:nvPr/>
        </p:nvPicPr>
        <p:blipFill rotWithShape="1">
          <a:blip r:embed="rId6">
            <a:alphaModFix/>
          </a:blip>
          <a:srcRect b="169" l="0" r="0" t="159"/>
          <a:stretch/>
        </p:blipFill>
        <p:spPr>
          <a:xfrm>
            <a:off x="6774075" y="297648"/>
            <a:ext cx="2235250" cy="4548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8"/>
          <p:cNvSpPr/>
          <p:nvPr/>
        </p:nvSpPr>
        <p:spPr>
          <a:xfrm>
            <a:off x="4587926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8"/>
          <p:cNvSpPr/>
          <p:nvPr/>
        </p:nvSpPr>
        <p:spPr>
          <a:xfrm>
            <a:off x="2014725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78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304" name="Google Shape;1304;p78"/>
          <p:cNvSpPr txBox="1"/>
          <p:nvPr>
            <p:ph idx="4" type="title"/>
          </p:nvPr>
        </p:nvSpPr>
        <p:spPr>
          <a:xfrm>
            <a:off x="2125463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DATA GATHERING AND STRUCTURING</a:t>
            </a:r>
            <a:endParaRPr/>
          </a:p>
        </p:txBody>
      </p:sp>
      <p:sp>
        <p:nvSpPr>
          <p:cNvPr id="1305" name="Google Shape;1305;p78"/>
          <p:cNvSpPr txBox="1"/>
          <p:nvPr>
            <p:ph type="title"/>
          </p:nvPr>
        </p:nvSpPr>
        <p:spPr>
          <a:xfrm>
            <a:off x="212546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FRAMEWORK</a:t>
            </a:r>
            <a:endParaRPr/>
          </a:p>
        </p:txBody>
      </p:sp>
      <p:sp>
        <p:nvSpPr>
          <p:cNvPr id="1306" name="Google Shape;1306;p78"/>
          <p:cNvSpPr txBox="1"/>
          <p:nvPr>
            <p:ph idx="8" type="title"/>
          </p:nvPr>
        </p:nvSpPr>
        <p:spPr>
          <a:xfrm>
            <a:off x="46983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DEFINITION</a:t>
            </a:r>
            <a:endParaRPr/>
          </a:p>
        </p:txBody>
      </p:sp>
      <p:sp>
        <p:nvSpPr>
          <p:cNvPr id="1307" name="Google Shape;1307;p78"/>
          <p:cNvSpPr txBox="1"/>
          <p:nvPr>
            <p:ph idx="13" type="title"/>
          </p:nvPr>
        </p:nvSpPr>
        <p:spPr>
          <a:xfrm>
            <a:off x="4698358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INWORLD UNITY SDK INTEGRATION</a:t>
            </a:r>
            <a:endParaRPr/>
          </a:p>
        </p:txBody>
      </p:sp>
      <p:cxnSp>
        <p:nvCxnSpPr>
          <p:cNvPr id="1308" name="Google Shape;1308;p78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9" name="Google Shape;1309;p78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78"/>
          <p:cNvSpPr/>
          <p:nvPr/>
        </p:nvSpPr>
        <p:spPr>
          <a:xfrm>
            <a:off x="5549012" y="300947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78"/>
          <p:cNvSpPr/>
          <p:nvPr/>
        </p:nvSpPr>
        <p:spPr>
          <a:xfrm>
            <a:off x="2757962" y="29556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78"/>
          <p:cNvSpPr/>
          <p:nvPr/>
        </p:nvSpPr>
        <p:spPr>
          <a:xfrm>
            <a:off x="57785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3" name="Google Shape;1313;p78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1314" name="Google Shape;1314;p78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78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6" name="Google Shape;1316;p78"/>
          <p:cNvSpPr/>
          <p:nvPr/>
        </p:nvSpPr>
        <p:spPr>
          <a:xfrm>
            <a:off x="2964242" y="1343031"/>
            <a:ext cx="615562" cy="527692"/>
          </a:xfrm>
          <a:custGeom>
            <a:rect b="b" l="l" r="r" t="t"/>
            <a:pathLst>
              <a:path extrusionOk="0" h="11957" w="11973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6E7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7" name="Google Shape;1317;p78"/>
          <p:cNvGrpSpPr/>
          <p:nvPr/>
        </p:nvGrpSpPr>
        <p:grpSpPr>
          <a:xfrm>
            <a:off x="5689759" y="1342992"/>
            <a:ext cx="531402" cy="527710"/>
            <a:chOff x="-60988625" y="2310475"/>
            <a:chExt cx="316650" cy="311150"/>
          </a:xfrm>
        </p:grpSpPr>
        <p:sp>
          <p:nvSpPr>
            <p:cNvPr id="1318" name="Google Shape;1318;p78"/>
            <p:cNvSpPr/>
            <p:nvPr/>
          </p:nvSpPr>
          <p:spPr>
            <a:xfrm>
              <a:off x="-60988625" y="2310475"/>
              <a:ext cx="311125" cy="311150"/>
            </a:xfrm>
            <a:custGeom>
              <a:rect b="b" l="l" r="r" t="t"/>
              <a:pathLst>
                <a:path extrusionOk="0" h="12446" w="12445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78"/>
            <p:cNvSpPr/>
            <p:nvPr/>
          </p:nvSpPr>
          <p:spPr>
            <a:xfrm>
              <a:off x="-60947675" y="2353025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78"/>
            <p:cNvSpPr/>
            <p:nvPr/>
          </p:nvSpPr>
          <p:spPr>
            <a:xfrm>
              <a:off x="-60947675" y="2415250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8"/>
            <p:cNvSpPr/>
            <p:nvPr/>
          </p:nvSpPr>
          <p:spPr>
            <a:xfrm>
              <a:off x="-60947675" y="2475875"/>
              <a:ext cx="145725" cy="22100"/>
            </a:xfrm>
            <a:custGeom>
              <a:rect b="b" l="l" r="r" t="t"/>
              <a:pathLst>
                <a:path extrusionOk="0" h="884" w="5829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8"/>
            <p:cNvSpPr/>
            <p:nvPr/>
          </p:nvSpPr>
          <p:spPr>
            <a:xfrm>
              <a:off x="-60947675" y="2538100"/>
              <a:ext cx="145725" cy="22075"/>
            </a:xfrm>
            <a:custGeom>
              <a:rect b="b" l="l" r="r" t="t"/>
              <a:pathLst>
                <a:path extrusionOk="0" h="883" w="5829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8"/>
            <p:cNvSpPr/>
            <p:nvPr/>
          </p:nvSpPr>
          <p:spPr>
            <a:xfrm>
              <a:off x="-60740525" y="2312050"/>
              <a:ext cx="68550" cy="233950"/>
            </a:xfrm>
            <a:custGeom>
              <a:rect b="b" l="l" r="r" t="t"/>
              <a:pathLst>
                <a:path extrusionOk="0" h="9358" w="2742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4" name="Google Shape;1324;p78"/>
          <p:cNvGrpSpPr/>
          <p:nvPr/>
        </p:nvGrpSpPr>
        <p:grpSpPr>
          <a:xfrm>
            <a:off x="2970446" y="3091434"/>
            <a:ext cx="615542" cy="527693"/>
            <a:chOff x="-3852025" y="2764950"/>
            <a:chExt cx="291450" cy="293000"/>
          </a:xfrm>
        </p:grpSpPr>
        <p:sp>
          <p:nvSpPr>
            <p:cNvPr id="1325" name="Google Shape;1325;p78"/>
            <p:cNvSpPr/>
            <p:nvPr/>
          </p:nvSpPr>
          <p:spPr>
            <a:xfrm>
              <a:off x="-3852025" y="2764950"/>
              <a:ext cx="291450" cy="293000"/>
            </a:xfrm>
            <a:custGeom>
              <a:rect b="b" l="l" r="r" t="t"/>
              <a:pathLst>
                <a:path extrusionOk="0" h="11720" w="11658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78"/>
            <p:cNvSpPr/>
            <p:nvPr/>
          </p:nvSpPr>
          <p:spPr>
            <a:xfrm>
              <a:off x="-3707100" y="2937425"/>
              <a:ext cx="103200" cy="67775"/>
            </a:xfrm>
            <a:custGeom>
              <a:rect b="b" l="l" r="r" t="t"/>
              <a:pathLst>
                <a:path extrusionOk="0" h="2711" w="4128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7" name="Google Shape;1327;p78"/>
          <p:cNvGrpSpPr/>
          <p:nvPr/>
        </p:nvGrpSpPr>
        <p:grpSpPr>
          <a:xfrm>
            <a:off x="5579525" y="3091428"/>
            <a:ext cx="531398" cy="527691"/>
            <a:chOff x="-4211975" y="2046625"/>
            <a:chExt cx="292250" cy="290675"/>
          </a:xfrm>
        </p:grpSpPr>
        <p:sp>
          <p:nvSpPr>
            <p:cNvPr id="1328" name="Google Shape;1328;p78"/>
            <p:cNvSpPr/>
            <p:nvPr/>
          </p:nvSpPr>
          <p:spPr>
            <a:xfrm>
              <a:off x="-4211975" y="2081300"/>
              <a:ext cx="256025" cy="256000"/>
            </a:xfrm>
            <a:custGeom>
              <a:rect b="b" l="l" r="r" t="t"/>
              <a:pathLst>
                <a:path extrusionOk="0" h="10240" w="10241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78"/>
            <p:cNvSpPr/>
            <p:nvPr/>
          </p:nvSpPr>
          <p:spPr>
            <a:xfrm>
              <a:off x="-4057600" y="2046625"/>
              <a:ext cx="137875" cy="137875"/>
            </a:xfrm>
            <a:custGeom>
              <a:rect b="b" l="l" r="r" t="t"/>
              <a:pathLst>
                <a:path extrusionOk="0" h="5515" w="5515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79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79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InWorld Unity SDK Integration</a:t>
            </a:r>
            <a:endParaRPr sz="3000"/>
          </a:p>
        </p:txBody>
      </p:sp>
      <p:grpSp>
        <p:nvGrpSpPr>
          <p:cNvPr id="1336" name="Google Shape;1336;p79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337" name="Google Shape;1337;p7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7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79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2" name="Google Shape;1342;p79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343" name="Google Shape;1343;p7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7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7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7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79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AI-driven avatar behavior for real-time user interaction.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Hyperparameter tuning for personalized health insights and user guidance.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348" name="Google Shape;1348;p79"/>
          <p:cNvPicPr preferRelativeResize="0"/>
          <p:nvPr/>
        </p:nvPicPr>
        <p:blipFill rotWithShape="1">
          <a:blip r:embed="rId3">
            <a:alphaModFix/>
          </a:blip>
          <a:srcRect b="0" l="0" r="38994" t="0"/>
          <a:stretch/>
        </p:blipFill>
        <p:spPr>
          <a:xfrm>
            <a:off x="5186550" y="535000"/>
            <a:ext cx="3288833" cy="4073401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80"/>
          <p:cNvSpPr/>
          <p:nvPr/>
        </p:nvSpPr>
        <p:spPr>
          <a:xfrm>
            <a:off x="1441200" y="519600"/>
            <a:ext cx="6261600" cy="410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80"/>
          <p:cNvSpPr/>
          <p:nvPr/>
        </p:nvSpPr>
        <p:spPr>
          <a:xfrm>
            <a:off x="1791350" y="851550"/>
            <a:ext cx="55800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80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1356" name="Google Shape;1356;p80"/>
          <p:cNvSpPr txBox="1"/>
          <p:nvPr>
            <p:ph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1357" name="Google Shape;1357;p80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&amp; behaviours analysis</a:t>
            </a:r>
            <a:endParaRPr/>
          </a:p>
        </p:txBody>
      </p:sp>
      <p:sp>
        <p:nvSpPr>
          <p:cNvPr id="1358" name="Google Shape;1358;p80"/>
          <p:cNvSpPr/>
          <p:nvPr/>
        </p:nvSpPr>
        <p:spPr>
          <a:xfrm>
            <a:off x="2195400" y="373100"/>
            <a:ext cx="998400" cy="998400"/>
          </a:xfrm>
          <a:prstGeom prst="ellipse">
            <a:avLst/>
          </a:prstGeom>
          <a:solidFill>
            <a:schemeClr val="hlink">
              <a:alpha val="383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9" name="Google Shape;1359;p80"/>
          <p:cNvGrpSpPr/>
          <p:nvPr/>
        </p:nvGrpSpPr>
        <p:grpSpPr>
          <a:xfrm>
            <a:off x="2710863" y="1234912"/>
            <a:ext cx="537556" cy="136576"/>
            <a:chOff x="2641350" y="846250"/>
            <a:chExt cx="413600" cy="105075"/>
          </a:xfrm>
        </p:grpSpPr>
        <p:sp>
          <p:nvSpPr>
            <p:cNvPr id="1360" name="Google Shape;1360;p8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8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8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8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80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1365" name="Google Shape;1365;p80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0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0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0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0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80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80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0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80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74" name="Google Shape;1374;p80"/>
          <p:cNvCxnSpPr/>
          <p:nvPr/>
        </p:nvCxnSpPr>
        <p:spPr>
          <a:xfrm flipH="1" rot="10800000">
            <a:off x="2195400" y="3762159"/>
            <a:ext cx="6957300" cy="2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81"/>
          <p:cNvSpPr/>
          <p:nvPr/>
        </p:nvSpPr>
        <p:spPr>
          <a:xfrm>
            <a:off x="3320900" y="1093825"/>
            <a:ext cx="2514600" cy="18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8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1381" name="Google Shape;1381;p81"/>
          <p:cNvSpPr txBox="1"/>
          <p:nvPr>
            <p:ph type="title"/>
          </p:nvPr>
        </p:nvSpPr>
        <p:spPr>
          <a:xfrm>
            <a:off x="3314750" y="2005950"/>
            <a:ext cx="2514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ASSISTANT INTERACTION INSIGHTS</a:t>
            </a:r>
            <a:endParaRPr/>
          </a:p>
        </p:txBody>
      </p:sp>
      <p:cxnSp>
        <p:nvCxnSpPr>
          <p:cNvPr id="1382" name="Google Shape;1382;p81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3" name="Google Shape;1383;p81"/>
          <p:cNvSpPr/>
          <p:nvPr/>
        </p:nvSpPr>
        <p:spPr>
          <a:xfrm>
            <a:off x="4377337" y="134804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4" name="Google Shape;1384;p81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1385" name="Google Shape;1385;p81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81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7" name="Google Shape;1387;p81"/>
          <p:cNvSpPr/>
          <p:nvPr/>
        </p:nvSpPr>
        <p:spPr>
          <a:xfrm>
            <a:off x="4343861" y="1423750"/>
            <a:ext cx="456267" cy="462404"/>
          </a:xfrm>
          <a:custGeom>
            <a:rect b="b" l="l" r="r" t="t"/>
            <a:pathLst>
              <a:path extrusionOk="0" h="12666" w="11059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82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82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Assistant Interaction Insights</a:t>
            </a:r>
            <a:endParaRPr sz="3000"/>
          </a:p>
        </p:txBody>
      </p:sp>
      <p:grpSp>
        <p:nvGrpSpPr>
          <p:cNvPr id="1394" name="Google Shape;1394;p82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395" name="Google Shape;1395;p8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8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8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8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9" name="Google Shape;1399;p82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0" name="Google Shape;1400;p82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401" name="Google Shape;1401;p8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8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8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8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82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AI-driven avatar behavior for real-time user interaction.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Hyperparameter tuning for personalized health insights and user guidance.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406" name="Google Shape;140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800" y="1129013"/>
            <a:ext cx="3675900" cy="288537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Google Shape;141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00" y="408250"/>
            <a:ext cx="3675900" cy="14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83"/>
          <p:cNvPicPr preferRelativeResize="0"/>
          <p:nvPr/>
        </p:nvPicPr>
        <p:blipFill rotWithShape="1">
          <a:blip r:embed="rId4">
            <a:alphaModFix/>
          </a:blip>
          <a:srcRect b="3462" l="0" r="0" t="3462"/>
          <a:stretch/>
        </p:blipFill>
        <p:spPr>
          <a:xfrm>
            <a:off x="553900" y="1955275"/>
            <a:ext cx="3675900" cy="14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83"/>
          <p:cNvPicPr preferRelativeResize="0"/>
          <p:nvPr/>
        </p:nvPicPr>
        <p:blipFill rotWithShape="1">
          <a:blip r:embed="rId5">
            <a:alphaModFix/>
          </a:blip>
          <a:srcRect b="2642" l="0" r="0" t="2642"/>
          <a:stretch/>
        </p:blipFill>
        <p:spPr>
          <a:xfrm>
            <a:off x="553900" y="3502300"/>
            <a:ext cx="3675900" cy="14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900" y="916025"/>
            <a:ext cx="4564626" cy="342237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9"/>
          <p:cNvSpPr/>
          <p:nvPr/>
        </p:nvSpPr>
        <p:spPr>
          <a:xfrm>
            <a:off x="60927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9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00" name="Google Shape;500;p39"/>
          <p:cNvSpPr txBox="1"/>
          <p:nvPr>
            <p:ph type="title"/>
          </p:nvPr>
        </p:nvSpPr>
        <p:spPr>
          <a:xfrm>
            <a:off x="72001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Motivation</a:t>
            </a:r>
            <a:endParaRPr/>
          </a:p>
        </p:txBody>
      </p:sp>
      <p:cxnSp>
        <p:nvCxnSpPr>
          <p:cNvPr id="501" name="Google Shape;501;p39"/>
          <p:cNvCxnSpPr/>
          <p:nvPr/>
        </p:nvCxnSpPr>
        <p:spPr>
          <a:xfrm>
            <a:off x="562125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39"/>
          <p:cNvSpPr/>
          <p:nvPr/>
        </p:nvSpPr>
        <p:spPr>
          <a:xfrm>
            <a:off x="167191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2505838" y="545891"/>
            <a:ext cx="913425" cy="370975"/>
            <a:chOff x="6514150" y="4420266"/>
            <a:chExt cx="913425" cy="370975"/>
          </a:xfrm>
        </p:grpSpPr>
        <p:sp>
          <p:nvSpPr>
            <p:cNvPr id="504" name="Google Shape;504;p39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39"/>
          <p:cNvGrpSpPr/>
          <p:nvPr/>
        </p:nvGrpSpPr>
        <p:grpSpPr>
          <a:xfrm>
            <a:off x="1587219" y="1240953"/>
            <a:ext cx="571105" cy="605855"/>
            <a:chOff x="-42778748" y="2320118"/>
            <a:chExt cx="285125" cy="305941"/>
          </a:xfrm>
        </p:grpSpPr>
        <p:sp>
          <p:nvSpPr>
            <p:cNvPr id="507" name="Google Shape;507;p39"/>
            <p:cNvSpPr/>
            <p:nvPr/>
          </p:nvSpPr>
          <p:spPr>
            <a:xfrm>
              <a:off x="-42778748" y="2320118"/>
              <a:ext cx="285125" cy="305941"/>
            </a:xfrm>
            <a:custGeom>
              <a:rect b="b" l="l" r="r" t="t"/>
              <a:pathLst>
                <a:path extrusionOk="0" h="12375" w="11405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-42667700" y="2443600"/>
              <a:ext cx="62250" cy="61475"/>
            </a:xfrm>
            <a:custGeom>
              <a:rect b="b" l="l" r="r" t="t"/>
              <a:pathLst>
                <a:path extrusionOk="0" h="2459" w="249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84"/>
          <p:cNvSpPr/>
          <p:nvPr/>
        </p:nvSpPr>
        <p:spPr>
          <a:xfrm>
            <a:off x="3320900" y="1093825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84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1421" name="Google Shape;1421;p84"/>
          <p:cNvSpPr txBox="1"/>
          <p:nvPr>
            <p:ph idx="4" type="title"/>
          </p:nvPr>
        </p:nvSpPr>
        <p:spPr>
          <a:xfrm>
            <a:off x="3425450" y="3789500"/>
            <a:ext cx="2305500" cy="7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HRV </a:t>
            </a:r>
            <a:r>
              <a:rPr lang="en"/>
              <a:t>ANALYSIS</a:t>
            </a:r>
            <a:endParaRPr/>
          </a:p>
        </p:txBody>
      </p:sp>
      <p:sp>
        <p:nvSpPr>
          <p:cNvPr id="1422" name="Google Shape;1422;p84"/>
          <p:cNvSpPr txBox="1"/>
          <p:nvPr>
            <p:ph type="title"/>
          </p:nvPr>
        </p:nvSpPr>
        <p:spPr>
          <a:xfrm>
            <a:off x="3314750" y="2005950"/>
            <a:ext cx="2514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ASSISTANT</a:t>
            </a:r>
            <a:r>
              <a:rPr lang="en"/>
              <a:t> INTERACTION INSIGHTS</a:t>
            </a:r>
            <a:endParaRPr/>
          </a:p>
        </p:txBody>
      </p:sp>
      <p:cxnSp>
        <p:nvCxnSpPr>
          <p:cNvPr id="1423" name="Google Shape;1423;p84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4" name="Google Shape;1424;p84"/>
          <p:cNvSpPr/>
          <p:nvPr/>
        </p:nvSpPr>
        <p:spPr>
          <a:xfrm>
            <a:off x="4377337" y="134804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84"/>
          <p:cNvSpPr/>
          <p:nvPr/>
        </p:nvSpPr>
        <p:spPr>
          <a:xfrm>
            <a:off x="4057937" y="29607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6" name="Google Shape;1426;p84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1427" name="Google Shape;1427;p84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84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9" name="Google Shape;1429;p84"/>
          <p:cNvSpPr/>
          <p:nvPr/>
        </p:nvSpPr>
        <p:spPr>
          <a:xfrm>
            <a:off x="4343861" y="1423750"/>
            <a:ext cx="456267" cy="462404"/>
          </a:xfrm>
          <a:custGeom>
            <a:rect b="b" l="l" r="r" t="t"/>
            <a:pathLst>
              <a:path extrusionOk="0" h="12666" w="11059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rgbClr val="6E7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84"/>
          <p:cNvSpPr/>
          <p:nvPr/>
        </p:nvSpPr>
        <p:spPr>
          <a:xfrm>
            <a:off x="4297750" y="3187213"/>
            <a:ext cx="560917" cy="462398"/>
          </a:xfrm>
          <a:custGeom>
            <a:rect b="b" l="l" r="r" t="t"/>
            <a:pathLst>
              <a:path extrusionOk="0" h="10524" w="11815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85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85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REAL-TIME HRV ANALYSIS</a:t>
            </a:r>
            <a:endParaRPr sz="3000"/>
          </a:p>
        </p:txBody>
      </p:sp>
      <p:grpSp>
        <p:nvGrpSpPr>
          <p:cNvPr id="1437" name="Google Shape;1437;p85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438" name="Google Shape;1438;p8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8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8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8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85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3" name="Google Shape;1443;p85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444" name="Google Shape;1444;p8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8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8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8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8" name="Google Shape;1448;p85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Analysis of stress through HRV metrics using Apple Watch data.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Insights into stress levels and suggestions for user actions.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449" name="Google Shape;1449;p85"/>
          <p:cNvPicPr preferRelativeResize="0"/>
          <p:nvPr/>
        </p:nvPicPr>
        <p:blipFill rotWithShape="1">
          <a:blip r:embed="rId3">
            <a:alphaModFix/>
          </a:blip>
          <a:srcRect b="0" l="12907" r="12914" t="0"/>
          <a:stretch/>
        </p:blipFill>
        <p:spPr>
          <a:xfrm>
            <a:off x="5210800" y="1129013"/>
            <a:ext cx="3675901" cy="288537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0" name="Google Shape;145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200" y="3204480"/>
            <a:ext cx="1271949" cy="127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86"/>
          <p:cNvSpPr/>
          <p:nvPr/>
        </p:nvSpPr>
        <p:spPr>
          <a:xfrm>
            <a:off x="1441200" y="519600"/>
            <a:ext cx="6261600" cy="410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86"/>
          <p:cNvSpPr/>
          <p:nvPr/>
        </p:nvSpPr>
        <p:spPr>
          <a:xfrm>
            <a:off x="1791350" y="851550"/>
            <a:ext cx="55800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86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458" name="Google Shape;1458;p86"/>
          <p:cNvSpPr txBox="1"/>
          <p:nvPr>
            <p:ph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1459" name="Google Shape;1459;p86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outcomes, advancements, future directions and recommendations</a:t>
            </a:r>
            <a:endParaRPr/>
          </a:p>
        </p:txBody>
      </p:sp>
      <p:sp>
        <p:nvSpPr>
          <p:cNvPr id="1460" name="Google Shape;1460;p86"/>
          <p:cNvSpPr/>
          <p:nvPr/>
        </p:nvSpPr>
        <p:spPr>
          <a:xfrm>
            <a:off x="2195400" y="373100"/>
            <a:ext cx="998400" cy="998400"/>
          </a:xfrm>
          <a:prstGeom prst="ellipse">
            <a:avLst/>
          </a:prstGeom>
          <a:solidFill>
            <a:schemeClr val="hlink">
              <a:alpha val="383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1" name="Google Shape;1461;p86"/>
          <p:cNvGrpSpPr/>
          <p:nvPr/>
        </p:nvGrpSpPr>
        <p:grpSpPr>
          <a:xfrm>
            <a:off x="2710863" y="1234912"/>
            <a:ext cx="537556" cy="136576"/>
            <a:chOff x="2641350" y="846250"/>
            <a:chExt cx="413600" cy="105075"/>
          </a:xfrm>
        </p:grpSpPr>
        <p:sp>
          <p:nvSpPr>
            <p:cNvPr id="1462" name="Google Shape;1462;p8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8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8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8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6" name="Google Shape;1466;p86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1467" name="Google Shape;1467;p86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86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86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86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86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86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86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86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86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76" name="Google Shape;1476;p86"/>
          <p:cNvCxnSpPr/>
          <p:nvPr/>
        </p:nvCxnSpPr>
        <p:spPr>
          <a:xfrm flipH="1" rot="10800000">
            <a:off x="2195400" y="3762159"/>
            <a:ext cx="6957300" cy="2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7"/>
          <p:cNvSpPr/>
          <p:nvPr/>
        </p:nvSpPr>
        <p:spPr>
          <a:xfrm>
            <a:off x="20147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87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483" name="Google Shape;1483;p87"/>
          <p:cNvSpPr txBox="1"/>
          <p:nvPr>
            <p:ph type="title"/>
          </p:nvPr>
        </p:nvSpPr>
        <p:spPr>
          <a:xfrm>
            <a:off x="2014775" y="2000925"/>
            <a:ext cx="25146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SUMMATIVE OVERVIEW OF FINDINGS</a:t>
            </a:r>
            <a:endParaRPr/>
          </a:p>
        </p:txBody>
      </p:sp>
      <p:cxnSp>
        <p:nvCxnSpPr>
          <p:cNvPr id="1484" name="Google Shape;1484;p87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5" name="Google Shape;1485;p87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6" name="Google Shape;1486;p87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1487" name="Google Shape;1487;p87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87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9" name="Google Shape;1489;p87"/>
          <p:cNvGrpSpPr/>
          <p:nvPr/>
        </p:nvGrpSpPr>
        <p:grpSpPr>
          <a:xfrm>
            <a:off x="3159661" y="1396640"/>
            <a:ext cx="401695" cy="494366"/>
            <a:chOff x="-39783425" y="2337925"/>
            <a:chExt cx="275700" cy="318350"/>
          </a:xfrm>
        </p:grpSpPr>
        <p:sp>
          <p:nvSpPr>
            <p:cNvPr id="1490" name="Google Shape;1490;p87"/>
            <p:cNvSpPr/>
            <p:nvPr/>
          </p:nvSpPr>
          <p:spPr>
            <a:xfrm>
              <a:off x="-39739325" y="2468600"/>
              <a:ext cx="194575" cy="148500"/>
            </a:xfrm>
            <a:custGeom>
              <a:rect b="b" l="l" r="r" t="t"/>
              <a:pathLst>
                <a:path extrusionOk="0" h="5940" w="7783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87"/>
            <p:cNvSpPr/>
            <p:nvPr/>
          </p:nvSpPr>
          <p:spPr>
            <a:xfrm>
              <a:off x="-39783425" y="2337925"/>
              <a:ext cx="275700" cy="318350"/>
            </a:xfrm>
            <a:custGeom>
              <a:rect b="b" l="l" r="r" t="t"/>
              <a:pathLst>
                <a:path extrusionOk="0" h="12734" w="11028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88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88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SUMMATIVE OVERVIEW OF FINDINGS</a:t>
            </a:r>
            <a:endParaRPr sz="3000"/>
          </a:p>
        </p:txBody>
      </p:sp>
      <p:grpSp>
        <p:nvGrpSpPr>
          <p:cNvPr id="1498" name="Google Shape;1498;p88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499" name="Google Shape;1499;p8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8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8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8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3" name="Google Shape;1503;p88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4" name="Google Shape;1504;p88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505" name="Google Shape;1505;p8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8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8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8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9" name="Google Shape;1509;p88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Successful integration of serious gaming and health data to engage users.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Improved user interaction and health awareness through the avatar system.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510" name="Google Shape;151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89"/>
          <p:cNvSpPr/>
          <p:nvPr/>
        </p:nvSpPr>
        <p:spPr>
          <a:xfrm>
            <a:off x="45879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89"/>
          <p:cNvSpPr/>
          <p:nvPr/>
        </p:nvSpPr>
        <p:spPr>
          <a:xfrm>
            <a:off x="20147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89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518" name="Google Shape;1518;p89"/>
          <p:cNvSpPr txBox="1"/>
          <p:nvPr>
            <p:ph type="title"/>
          </p:nvPr>
        </p:nvSpPr>
        <p:spPr>
          <a:xfrm>
            <a:off x="2014775" y="2000925"/>
            <a:ext cx="25146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SUMMATIVE OVERVIEW OF FINDINGS</a:t>
            </a:r>
            <a:endParaRPr/>
          </a:p>
        </p:txBody>
      </p:sp>
      <p:sp>
        <p:nvSpPr>
          <p:cNvPr id="1519" name="Google Shape;1519;p89"/>
          <p:cNvSpPr txBox="1"/>
          <p:nvPr>
            <p:ph idx="8" type="title"/>
          </p:nvPr>
        </p:nvSpPr>
        <p:spPr>
          <a:xfrm>
            <a:off x="46983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ADVANCEMENTS</a:t>
            </a:r>
            <a:endParaRPr/>
          </a:p>
        </p:txBody>
      </p:sp>
      <p:cxnSp>
        <p:nvCxnSpPr>
          <p:cNvPr id="1520" name="Google Shape;1520;p89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1" name="Google Shape;1521;p89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89"/>
          <p:cNvSpPr/>
          <p:nvPr/>
        </p:nvSpPr>
        <p:spPr>
          <a:xfrm>
            <a:off x="57785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3" name="Google Shape;1523;p89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1524" name="Google Shape;1524;p89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89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6" name="Google Shape;1526;p89"/>
          <p:cNvGrpSpPr/>
          <p:nvPr/>
        </p:nvGrpSpPr>
        <p:grpSpPr>
          <a:xfrm>
            <a:off x="3159661" y="1396640"/>
            <a:ext cx="401695" cy="494366"/>
            <a:chOff x="-39783425" y="2337925"/>
            <a:chExt cx="275700" cy="318350"/>
          </a:xfrm>
        </p:grpSpPr>
        <p:sp>
          <p:nvSpPr>
            <p:cNvPr id="1527" name="Google Shape;1527;p89"/>
            <p:cNvSpPr/>
            <p:nvPr/>
          </p:nvSpPr>
          <p:spPr>
            <a:xfrm>
              <a:off x="-39739325" y="2468600"/>
              <a:ext cx="194575" cy="148500"/>
            </a:xfrm>
            <a:custGeom>
              <a:rect b="b" l="l" r="r" t="t"/>
              <a:pathLst>
                <a:path extrusionOk="0" h="5940" w="7783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89"/>
            <p:cNvSpPr/>
            <p:nvPr/>
          </p:nvSpPr>
          <p:spPr>
            <a:xfrm>
              <a:off x="-39783425" y="2337925"/>
              <a:ext cx="275700" cy="318350"/>
            </a:xfrm>
            <a:custGeom>
              <a:rect b="b" l="l" r="r" t="t"/>
              <a:pathLst>
                <a:path extrusionOk="0" h="12734" w="11028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9" name="Google Shape;1529;p89"/>
          <p:cNvGrpSpPr/>
          <p:nvPr/>
        </p:nvGrpSpPr>
        <p:grpSpPr>
          <a:xfrm>
            <a:off x="5749298" y="1442965"/>
            <a:ext cx="460206" cy="401714"/>
            <a:chOff x="1049375" y="2318350"/>
            <a:chExt cx="298525" cy="295400"/>
          </a:xfrm>
        </p:grpSpPr>
        <p:sp>
          <p:nvSpPr>
            <p:cNvPr id="1530" name="Google Shape;1530;p89"/>
            <p:cNvSpPr/>
            <p:nvPr/>
          </p:nvSpPr>
          <p:spPr>
            <a:xfrm>
              <a:off x="1101350" y="2492325"/>
              <a:ext cx="70125" cy="50525"/>
            </a:xfrm>
            <a:custGeom>
              <a:rect b="b" l="l" r="r" t="t"/>
              <a:pathLst>
                <a:path extrusionOk="0" h="2021" w="2805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89"/>
            <p:cNvSpPr/>
            <p:nvPr/>
          </p:nvSpPr>
          <p:spPr>
            <a:xfrm>
              <a:off x="1101350" y="2440525"/>
              <a:ext cx="70125" cy="51150"/>
            </a:xfrm>
            <a:custGeom>
              <a:rect b="b" l="l" r="r" t="t"/>
              <a:pathLst>
                <a:path extrusionOk="0" h="2046" w="2805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89"/>
            <p:cNvSpPr/>
            <p:nvPr/>
          </p:nvSpPr>
          <p:spPr>
            <a:xfrm>
              <a:off x="1101350" y="2388550"/>
              <a:ext cx="70125" cy="51125"/>
            </a:xfrm>
            <a:custGeom>
              <a:rect b="b" l="l" r="r" t="t"/>
              <a:pathLst>
                <a:path extrusionOk="0" h="2045" w="2805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89"/>
            <p:cNvSpPr/>
            <p:nvPr/>
          </p:nvSpPr>
          <p:spPr>
            <a:xfrm>
              <a:off x="1049375" y="2318350"/>
              <a:ext cx="298525" cy="295400"/>
            </a:xfrm>
            <a:custGeom>
              <a:rect b="b" l="l" r="r" t="t"/>
              <a:pathLst>
                <a:path extrusionOk="0" h="11816" w="11941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90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90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PROPOSED ADVANCEMENTS</a:t>
            </a:r>
            <a:endParaRPr sz="3000"/>
          </a:p>
        </p:txBody>
      </p:sp>
      <p:grpSp>
        <p:nvGrpSpPr>
          <p:cNvPr id="1540" name="Google Shape;1540;p90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541" name="Google Shape;1541;p9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9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9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9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5" name="Google Shape;1545;p90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6" name="Google Shape;1546;p90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547" name="Google Shape;1547;p9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9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9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9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1" name="Google Shape;1551;p90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Future integration with additional health devices and platforms.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Refining AI behavior for more personalized feedback.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552" name="Google Shape;155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91"/>
          <p:cNvSpPr/>
          <p:nvPr/>
        </p:nvSpPr>
        <p:spPr>
          <a:xfrm>
            <a:off x="45879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91"/>
          <p:cNvSpPr/>
          <p:nvPr/>
        </p:nvSpPr>
        <p:spPr>
          <a:xfrm>
            <a:off x="2014725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9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560" name="Google Shape;1560;p91"/>
          <p:cNvSpPr txBox="1"/>
          <p:nvPr>
            <p:ph idx="4" type="title"/>
          </p:nvPr>
        </p:nvSpPr>
        <p:spPr>
          <a:xfrm>
            <a:off x="2014775" y="3784475"/>
            <a:ext cx="2514600" cy="8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 FOR CHRONIC DISEASE MANAGEMENT</a:t>
            </a:r>
            <a:endParaRPr/>
          </a:p>
        </p:txBody>
      </p:sp>
      <p:sp>
        <p:nvSpPr>
          <p:cNvPr id="1561" name="Google Shape;1561;p91"/>
          <p:cNvSpPr txBox="1"/>
          <p:nvPr>
            <p:ph type="title"/>
          </p:nvPr>
        </p:nvSpPr>
        <p:spPr>
          <a:xfrm>
            <a:off x="2014775" y="2000925"/>
            <a:ext cx="25146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SUMMATIVE OVERVIEW OF FINDINGS</a:t>
            </a:r>
            <a:endParaRPr/>
          </a:p>
        </p:txBody>
      </p:sp>
      <p:sp>
        <p:nvSpPr>
          <p:cNvPr id="1562" name="Google Shape;1562;p91"/>
          <p:cNvSpPr txBox="1"/>
          <p:nvPr>
            <p:ph idx="8" type="title"/>
          </p:nvPr>
        </p:nvSpPr>
        <p:spPr>
          <a:xfrm>
            <a:off x="46983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ADVANCEMENTS</a:t>
            </a:r>
            <a:endParaRPr/>
          </a:p>
        </p:txBody>
      </p:sp>
      <p:cxnSp>
        <p:nvCxnSpPr>
          <p:cNvPr id="1563" name="Google Shape;1563;p91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4" name="Google Shape;1564;p91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91"/>
          <p:cNvSpPr/>
          <p:nvPr/>
        </p:nvSpPr>
        <p:spPr>
          <a:xfrm>
            <a:off x="2757962" y="29556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91"/>
          <p:cNvSpPr/>
          <p:nvPr/>
        </p:nvSpPr>
        <p:spPr>
          <a:xfrm>
            <a:off x="57785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7" name="Google Shape;1567;p91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1568" name="Google Shape;1568;p91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91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0" name="Google Shape;1570;p91"/>
          <p:cNvGrpSpPr/>
          <p:nvPr/>
        </p:nvGrpSpPr>
        <p:grpSpPr>
          <a:xfrm>
            <a:off x="3159661" y="1396640"/>
            <a:ext cx="401695" cy="494366"/>
            <a:chOff x="-39783425" y="2337925"/>
            <a:chExt cx="275700" cy="318350"/>
          </a:xfrm>
        </p:grpSpPr>
        <p:sp>
          <p:nvSpPr>
            <p:cNvPr id="1571" name="Google Shape;1571;p91"/>
            <p:cNvSpPr/>
            <p:nvPr/>
          </p:nvSpPr>
          <p:spPr>
            <a:xfrm>
              <a:off x="-39739325" y="2468600"/>
              <a:ext cx="194575" cy="148500"/>
            </a:xfrm>
            <a:custGeom>
              <a:rect b="b" l="l" r="r" t="t"/>
              <a:pathLst>
                <a:path extrusionOk="0" h="5940" w="7783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91"/>
            <p:cNvSpPr/>
            <p:nvPr/>
          </p:nvSpPr>
          <p:spPr>
            <a:xfrm>
              <a:off x="-39783425" y="2337925"/>
              <a:ext cx="275700" cy="318350"/>
            </a:xfrm>
            <a:custGeom>
              <a:rect b="b" l="l" r="r" t="t"/>
              <a:pathLst>
                <a:path extrusionOk="0" h="12734" w="11028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3" name="Google Shape;1573;p91"/>
          <p:cNvGrpSpPr/>
          <p:nvPr/>
        </p:nvGrpSpPr>
        <p:grpSpPr>
          <a:xfrm>
            <a:off x="3077347" y="3154418"/>
            <a:ext cx="401707" cy="401710"/>
            <a:chOff x="-26179575" y="2710600"/>
            <a:chExt cx="243400" cy="295375"/>
          </a:xfrm>
        </p:grpSpPr>
        <p:sp>
          <p:nvSpPr>
            <p:cNvPr id="1574" name="Google Shape;1574;p91"/>
            <p:cNvSpPr/>
            <p:nvPr/>
          </p:nvSpPr>
          <p:spPr>
            <a:xfrm>
              <a:off x="-26179575" y="2710600"/>
              <a:ext cx="243400" cy="295375"/>
            </a:xfrm>
            <a:custGeom>
              <a:rect b="b" l="l" r="r" t="t"/>
              <a:pathLst>
                <a:path extrusionOk="0" h="11815" w="9736">
                  <a:moveTo>
                    <a:pt x="7719" y="693"/>
                  </a:moveTo>
                  <a:cubicBezTo>
                    <a:pt x="7845" y="977"/>
                    <a:pt x="7971" y="1166"/>
                    <a:pt x="8191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3"/>
                    <a:pt x="1008" y="693"/>
                  </a:cubicBezTo>
                  <a:close/>
                  <a:moveTo>
                    <a:pt x="8979" y="2080"/>
                  </a:moveTo>
                  <a:lnTo>
                    <a:pt x="8979" y="11153"/>
                  </a:lnTo>
                  <a:lnTo>
                    <a:pt x="2048" y="11153"/>
                  </a:lnTo>
                  <a:lnTo>
                    <a:pt x="2048" y="2080"/>
                  </a:lnTo>
                  <a:close/>
                  <a:moveTo>
                    <a:pt x="662" y="2048"/>
                  </a:moveTo>
                  <a:cubicBezTo>
                    <a:pt x="788" y="2080"/>
                    <a:pt x="882" y="2111"/>
                    <a:pt x="1008" y="2111"/>
                  </a:cubicBezTo>
                  <a:lnTo>
                    <a:pt x="1355" y="2111"/>
                  </a:lnTo>
                  <a:lnTo>
                    <a:pt x="1355" y="11185"/>
                  </a:lnTo>
                  <a:cubicBezTo>
                    <a:pt x="977" y="11153"/>
                    <a:pt x="662" y="10838"/>
                    <a:pt x="662" y="10460"/>
                  </a:cubicBezTo>
                  <a:lnTo>
                    <a:pt x="662" y="2048"/>
                  </a:ln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09"/>
                  </a:cubicBezTo>
                  <a:lnTo>
                    <a:pt x="0" y="10428"/>
                  </a:lnTo>
                  <a:cubicBezTo>
                    <a:pt x="0" y="11185"/>
                    <a:pt x="630" y="11815"/>
                    <a:pt x="1355" y="11815"/>
                  </a:cubicBezTo>
                  <a:lnTo>
                    <a:pt x="9357" y="11815"/>
                  </a:lnTo>
                  <a:cubicBezTo>
                    <a:pt x="9578" y="11815"/>
                    <a:pt x="9735" y="11657"/>
                    <a:pt x="9735" y="11468"/>
                  </a:cubicBezTo>
                  <a:lnTo>
                    <a:pt x="9672" y="1733"/>
                  </a:lnTo>
                  <a:cubicBezTo>
                    <a:pt x="9672" y="1576"/>
                    <a:pt x="9609" y="1450"/>
                    <a:pt x="9452" y="1418"/>
                  </a:cubicBezTo>
                  <a:cubicBezTo>
                    <a:pt x="8885" y="1229"/>
                    <a:pt x="8443" y="788"/>
                    <a:pt x="8254" y="221"/>
                  </a:cubicBezTo>
                  <a:cubicBezTo>
                    <a:pt x="8223" y="63"/>
                    <a:pt x="8065" y="0"/>
                    <a:pt x="7939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91"/>
            <p:cNvSpPr/>
            <p:nvPr/>
          </p:nvSpPr>
          <p:spPr>
            <a:xfrm>
              <a:off x="-26092950" y="2797225"/>
              <a:ext cx="120525" cy="121325"/>
            </a:xfrm>
            <a:custGeom>
              <a:rect b="b" l="l" r="r" t="t"/>
              <a:pathLst>
                <a:path extrusionOk="0" h="4853" w="4821">
                  <a:moveTo>
                    <a:pt x="2742" y="694"/>
                  </a:moveTo>
                  <a:lnTo>
                    <a:pt x="2742" y="1734"/>
                  </a:lnTo>
                  <a:cubicBezTo>
                    <a:pt x="2742" y="1923"/>
                    <a:pt x="2899" y="2080"/>
                    <a:pt x="3088" y="2080"/>
                  </a:cubicBezTo>
                  <a:lnTo>
                    <a:pt x="4128" y="2080"/>
                  </a:lnTo>
                  <a:lnTo>
                    <a:pt x="4128" y="2805"/>
                  </a:lnTo>
                  <a:lnTo>
                    <a:pt x="3088" y="2805"/>
                  </a:lnTo>
                  <a:cubicBezTo>
                    <a:pt x="2899" y="2805"/>
                    <a:pt x="2742" y="2962"/>
                    <a:pt x="2742" y="3151"/>
                  </a:cubicBezTo>
                  <a:lnTo>
                    <a:pt x="2742" y="4160"/>
                  </a:lnTo>
                  <a:lnTo>
                    <a:pt x="2048" y="4160"/>
                  </a:lnTo>
                  <a:lnTo>
                    <a:pt x="2048" y="3151"/>
                  </a:lnTo>
                  <a:cubicBezTo>
                    <a:pt x="2048" y="2962"/>
                    <a:pt x="1891" y="2805"/>
                    <a:pt x="1670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670" y="2080"/>
                  </a:lnTo>
                  <a:cubicBezTo>
                    <a:pt x="1891" y="2080"/>
                    <a:pt x="2048" y="1923"/>
                    <a:pt x="2048" y="1734"/>
                  </a:cubicBezTo>
                  <a:lnTo>
                    <a:pt x="2048" y="694"/>
                  </a:lnTo>
                  <a:close/>
                  <a:moveTo>
                    <a:pt x="1733" y="1"/>
                  </a:moveTo>
                  <a:cubicBezTo>
                    <a:pt x="1513" y="1"/>
                    <a:pt x="1355" y="158"/>
                    <a:pt x="1355" y="347"/>
                  </a:cubicBezTo>
                  <a:lnTo>
                    <a:pt x="1355" y="1387"/>
                  </a:lnTo>
                  <a:lnTo>
                    <a:pt x="347" y="1387"/>
                  </a:lnTo>
                  <a:cubicBezTo>
                    <a:pt x="158" y="1387"/>
                    <a:pt x="1" y="1545"/>
                    <a:pt x="1" y="1734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55" y="3466"/>
                  </a:lnTo>
                  <a:lnTo>
                    <a:pt x="1355" y="4475"/>
                  </a:lnTo>
                  <a:cubicBezTo>
                    <a:pt x="1355" y="4695"/>
                    <a:pt x="1513" y="4853"/>
                    <a:pt x="1733" y="4853"/>
                  </a:cubicBezTo>
                  <a:lnTo>
                    <a:pt x="3088" y="4853"/>
                  </a:lnTo>
                  <a:cubicBezTo>
                    <a:pt x="3309" y="4853"/>
                    <a:pt x="3466" y="4695"/>
                    <a:pt x="3466" y="4475"/>
                  </a:cubicBezTo>
                  <a:lnTo>
                    <a:pt x="3466" y="3466"/>
                  </a:lnTo>
                  <a:lnTo>
                    <a:pt x="4474" y="3466"/>
                  </a:lnTo>
                  <a:cubicBezTo>
                    <a:pt x="4663" y="3466"/>
                    <a:pt x="4821" y="3309"/>
                    <a:pt x="4821" y="3120"/>
                  </a:cubicBezTo>
                  <a:lnTo>
                    <a:pt x="4821" y="1734"/>
                  </a:lnTo>
                  <a:cubicBezTo>
                    <a:pt x="4821" y="1545"/>
                    <a:pt x="4663" y="1387"/>
                    <a:pt x="4474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91"/>
            <p:cNvSpPr/>
            <p:nvPr/>
          </p:nvSpPr>
          <p:spPr>
            <a:xfrm>
              <a:off x="-26094525" y="2954750"/>
              <a:ext cx="122100" cy="17350"/>
            </a:xfrm>
            <a:custGeom>
              <a:rect b="b" l="l" r="r" t="t"/>
              <a:pathLst>
                <a:path extrusionOk="0" h="694" w="4884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37" y="694"/>
                  </a:lnTo>
                  <a:cubicBezTo>
                    <a:pt x="4726" y="694"/>
                    <a:pt x="4884" y="536"/>
                    <a:pt x="4884" y="347"/>
                  </a:cubicBezTo>
                  <a:cubicBezTo>
                    <a:pt x="4884" y="158"/>
                    <a:pt x="4726" y="1"/>
                    <a:pt x="4537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7" name="Google Shape;1577;p91"/>
          <p:cNvGrpSpPr/>
          <p:nvPr/>
        </p:nvGrpSpPr>
        <p:grpSpPr>
          <a:xfrm>
            <a:off x="5749298" y="1442965"/>
            <a:ext cx="460206" cy="401714"/>
            <a:chOff x="1049375" y="2318350"/>
            <a:chExt cx="298525" cy="295400"/>
          </a:xfrm>
        </p:grpSpPr>
        <p:sp>
          <p:nvSpPr>
            <p:cNvPr id="1578" name="Google Shape;1578;p91"/>
            <p:cNvSpPr/>
            <p:nvPr/>
          </p:nvSpPr>
          <p:spPr>
            <a:xfrm>
              <a:off x="1101350" y="2492325"/>
              <a:ext cx="70125" cy="50525"/>
            </a:xfrm>
            <a:custGeom>
              <a:rect b="b" l="l" r="r" t="t"/>
              <a:pathLst>
                <a:path extrusionOk="0" h="2021" w="2805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91"/>
            <p:cNvSpPr/>
            <p:nvPr/>
          </p:nvSpPr>
          <p:spPr>
            <a:xfrm>
              <a:off x="1101350" y="2440525"/>
              <a:ext cx="70125" cy="51150"/>
            </a:xfrm>
            <a:custGeom>
              <a:rect b="b" l="l" r="r" t="t"/>
              <a:pathLst>
                <a:path extrusionOk="0" h="2046" w="2805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91"/>
            <p:cNvSpPr/>
            <p:nvPr/>
          </p:nvSpPr>
          <p:spPr>
            <a:xfrm>
              <a:off x="1101350" y="2388550"/>
              <a:ext cx="70125" cy="51125"/>
            </a:xfrm>
            <a:custGeom>
              <a:rect b="b" l="l" r="r" t="t"/>
              <a:pathLst>
                <a:path extrusionOk="0" h="2045" w="2805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91"/>
            <p:cNvSpPr/>
            <p:nvPr/>
          </p:nvSpPr>
          <p:spPr>
            <a:xfrm>
              <a:off x="1049375" y="2318350"/>
              <a:ext cx="298525" cy="295400"/>
            </a:xfrm>
            <a:custGeom>
              <a:rect b="b" l="l" r="r" t="t"/>
              <a:pathLst>
                <a:path extrusionOk="0" h="11816" w="11941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92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92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Significance for Chronic Disease Management:</a:t>
            </a:r>
            <a:endParaRPr sz="3000"/>
          </a:p>
        </p:txBody>
      </p:sp>
      <p:grpSp>
        <p:nvGrpSpPr>
          <p:cNvPr id="1588" name="Google Shape;1588;p92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589" name="Google Shape;1589;p9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9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9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9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3" name="Google Shape;1593;p92"/>
          <p:cNvSpPr/>
          <p:nvPr/>
        </p:nvSpPr>
        <p:spPr>
          <a:xfrm>
            <a:off x="2621825" y="21545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4" name="Google Shape;1594;p92"/>
          <p:cNvGrpSpPr/>
          <p:nvPr/>
        </p:nvGrpSpPr>
        <p:grpSpPr>
          <a:xfrm>
            <a:off x="818813" y="701287"/>
            <a:ext cx="537556" cy="136576"/>
            <a:chOff x="2641350" y="846250"/>
            <a:chExt cx="413600" cy="105075"/>
          </a:xfrm>
        </p:grpSpPr>
        <p:sp>
          <p:nvSpPr>
            <p:cNvPr id="1595" name="Google Shape;1595;p9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9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9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9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9" name="Google Shape;1599;p92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Potential to positively impact daily health routines for chronic disease patients.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Importance of continued research in gamification and health.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600" name="Google Shape;160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93"/>
          <p:cNvSpPr/>
          <p:nvPr/>
        </p:nvSpPr>
        <p:spPr>
          <a:xfrm>
            <a:off x="4587926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93"/>
          <p:cNvSpPr/>
          <p:nvPr/>
        </p:nvSpPr>
        <p:spPr>
          <a:xfrm>
            <a:off x="2014725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9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608" name="Google Shape;1608;p93"/>
          <p:cNvSpPr txBox="1"/>
          <p:nvPr>
            <p:ph idx="4" type="title"/>
          </p:nvPr>
        </p:nvSpPr>
        <p:spPr>
          <a:xfrm>
            <a:off x="2014775" y="3784475"/>
            <a:ext cx="2514600" cy="8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 FOR CHRONIC DISEASE MANAGEMENT</a:t>
            </a:r>
            <a:endParaRPr/>
          </a:p>
        </p:txBody>
      </p:sp>
      <p:sp>
        <p:nvSpPr>
          <p:cNvPr id="1609" name="Google Shape;1609;p93"/>
          <p:cNvSpPr txBox="1"/>
          <p:nvPr>
            <p:ph type="title"/>
          </p:nvPr>
        </p:nvSpPr>
        <p:spPr>
          <a:xfrm>
            <a:off x="2014775" y="2000925"/>
            <a:ext cx="25146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SUMMATIVE OVERVIEW OF FINDINGS</a:t>
            </a:r>
            <a:endParaRPr/>
          </a:p>
        </p:txBody>
      </p:sp>
      <p:sp>
        <p:nvSpPr>
          <p:cNvPr id="1610" name="Google Shape;1610;p93"/>
          <p:cNvSpPr txBox="1"/>
          <p:nvPr>
            <p:ph idx="8" type="title"/>
          </p:nvPr>
        </p:nvSpPr>
        <p:spPr>
          <a:xfrm>
            <a:off x="46983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ADVANCEMENTS</a:t>
            </a:r>
            <a:endParaRPr/>
          </a:p>
        </p:txBody>
      </p:sp>
      <p:sp>
        <p:nvSpPr>
          <p:cNvPr id="1611" name="Google Shape;1611;p93"/>
          <p:cNvSpPr txBox="1"/>
          <p:nvPr>
            <p:ph idx="13" type="title"/>
          </p:nvPr>
        </p:nvSpPr>
        <p:spPr>
          <a:xfrm>
            <a:off x="4587925" y="3784475"/>
            <a:ext cx="2514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 AND RECOMMENDATIONS</a:t>
            </a:r>
            <a:endParaRPr/>
          </a:p>
        </p:txBody>
      </p:sp>
      <p:cxnSp>
        <p:nvCxnSpPr>
          <p:cNvPr id="1612" name="Google Shape;1612;p93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3" name="Google Shape;1613;p93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93"/>
          <p:cNvSpPr/>
          <p:nvPr/>
        </p:nvSpPr>
        <p:spPr>
          <a:xfrm>
            <a:off x="5549012" y="300947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93"/>
          <p:cNvSpPr/>
          <p:nvPr/>
        </p:nvSpPr>
        <p:spPr>
          <a:xfrm>
            <a:off x="2757962" y="29556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93"/>
          <p:cNvSpPr/>
          <p:nvPr/>
        </p:nvSpPr>
        <p:spPr>
          <a:xfrm>
            <a:off x="57785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7" name="Google Shape;1617;p93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1618" name="Google Shape;1618;p93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93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0" name="Google Shape;1620;p93"/>
          <p:cNvGrpSpPr/>
          <p:nvPr/>
        </p:nvGrpSpPr>
        <p:grpSpPr>
          <a:xfrm>
            <a:off x="3159661" y="1396640"/>
            <a:ext cx="401695" cy="494366"/>
            <a:chOff x="-39783425" y="2337925"/>
            <a:chExt cx="275700" cy="318350"/>
          </a:xfrm>
        </p:grpSpPr>
        <p:sp>
          <p:nvSpPr>
            <p:cNvPr id="1621" name="Google Shape;1621;p93"/>
            <p:cNvSpPr/>
            <p:nvPr/>
          </p:nvSpPr>
          <p:spPr>
            <a:xfrm>
              <a:off x="-39739325" y="2468600"/>
              <a:ext cx="194575" cy="148500"/>
            </a:xfrm>
            <a:custGeom>
              <a:rect b="b" l="l" r="r" t="t"/>
              <a:pathLst>
                <a:path extrusionOk="0" h="5940" w="7783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93"/>
            <p:cNvSpPr/>
            <p:nvPr/>
          </p:nvSpPr>
          <p:spPr>
            <a:xfrm>
              <a:off x="-39783425" y="2337925"/>
              <a:ext cx="275700" cy="318350"/>
            </a:xfrm>
            <a:custGeom>
              <a:rect b="b" l="l" r="r" t="t"/>
              <a:pathLst>
                <a:path extrusionOk="0" h="12734" w="11028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3" name="Google Shape;1623;p93"/>
          <p:cNvGrpSpPr/>
          <p:nvPr/>
        </p:nvGrpSpPr>
        <p:grpSpPr>
          <a:xfrm>
            <a:off x="3077347" y="3154418"/>
            <a:ext cx="401707" cy="401710"/>
            <a:chOff x="-26179575" y="2710600"/>
            <a:chExt cx="243400" cy="295375"/>
          </a:xfrm>
        </p:grpSpPr>
        <p:sp>
          <p:nvSpPr>
            <p:cNvPr id="1624" name="Google Shape;1624;p93"/>
            <p:cNvSpPr/>
            <p:nvPr/>
          </p:nvSpPr>
          <p:spPr>
            <a:xfrm>
              <a:off x="-26179575" y="2710600"/>
              <a:ext cx="243400" cy="295375"/>
            </a:xfrm>
            <a:custGeom>
              <a:rect b="b" l="l" r="r" t="t"/>
              <a:pathLst>
                <a:path extrusionOk="0" h="11815" w="9736">
                  <a:moveTo>
                    <a:pt x="7719" y="693"/>
                  </a:moveTo>
                  <a:cubicBezTo>
                    <a:pt x="7845" y="977"/>
                    <a:pt x="7971" y="1166"/>
                    <a:pt x="8191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3"/>
                    <a:pt x="1008" y="693"/>
                  </a:cubicBezTo>
                  <a:close/>
                  <a:moveTo>
                    <a:pt x="8979" y="2080"/>
                  </a:moveTo>
                  <a:lnTo>
                    <a:pt x="8979" y="11153"/>
                  </a:lnTo>
                  <a:lnTo>
                    <a:pt x="2048" y="11153"/>
                  </a:lnTo>
                  <a:lnTo>
                    <a:pt x="2048" y="2080"/>
                  </a:lnTo>
                  <a:close/>
                  <a:moveTo>
                    <a:pt x="662" y="2048"/>
                  </a:moveTo>
                  <a:cubicBezTo>
                    <a:pt x="788" y="2080"/>
                    <a:pt x="882" y="2111"/>
                    <a:pt x="1008" y="2111"/>
                  </a:cubicBezTo>
                  <a:lnTo>
                    <a:pt x="1355" y="2111"/>
                  </a:lnTo>
                  <a:lnTo>
                    <a:pt x="1355" y="11185"/>
                  </a:lnTo>
                  <a:cubicBezTo>
                    <a:pt x="977" y="11153"/>
                    <a:pt x="662" y="10838"/>
                    <a:pt x="662" y="10460"/>
                  </a:cubicBezTo>
                  <a:lnTo>
                    <a:pt x="662" y="2048"/>
                  </a:ln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09"/>
                  </a:cubicBezTo>
                  <a:lnTo>
                    <a:pt x="0" y="10428"/>
                  </a:lnTo>
                  <a:cubicBezTo>
                    <a:pt x="0" y="11185"/>
                    <a:pt x="630" y="11815"/>
                    <a:pt x="1355" y="11815"/>
                  </a:cubicBezTo>
                  <a:lnTo>
                    <a:pt x="9357" y="11815"/>
                  </a:lnTo>
                  <a:cubicBezTo>
                    <a:pt x="9578" y="11815"/>
                    <a:pt x="9735" y="11657"/>
                    <a:pt x="9735" y="11468"/>
                  </a:cubicBezTo>
                  <a:lnTo>
                    <a:pt x="9672" y="1733"/>
                  </a:lnTo>
                  <a:cubicBezTo>
                    <a:pt x="9672" y="1576"/>
                    <a:pt x="9609" y="1450"/>
                    <a:pt x="9452" y="1418"/>
                  </a:cubicBezTo>
                  <a:cubicBezTo>
                    <a:pt x="8885" y="1229"/>
                    <a:pt x="8443" y="788"/>
                    <a:pt x="8254" y="221"/>
                  </a:cubicBezTo>
                  <a:cubicBezTo>
                    <a:pt x="8223" y="63"/>
                    <a:pt x="8065" y="0"/>
                    <a:pt x="7939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93"/>
            <p:cNvSpPr/>
            <p:nvPr/>
          </p:nvSpPr>
          <p:spPr>
            <a:xfrm>
              <a:off x="-26092950" y="2797225"/>
              <a:ext cx="120525" cy="121325"/>
            </a:xfrm>
            <a:custGeom>
              <a:rect b="b" l="l" r="r" t="t"/>
              <a:pathLst>
                <a:path extrusionOk="0" h="4853" w="4821">
                  <a:moveTo>
                    <a:pt x="2742" y="694"/>
                  </a:moveTo>
                  <a:lnTo>
                    <a:pt x="2742" y="1734"/>
                  </a:lnTo>
                  <a:cubicBezTo>
                    <a:pt x="2742" y="1923"/>
                    <a:pt x="2899" y="2080"/>
                    <a:pt x="3088" y="2080"/>
                  </a:cubicBezTo>
                  <a:lnTo>
                    <a:pt x="4128" y="2080"/>
                  </a:lnTo>
                  <a:lnTo>
                    <a:pt x="4128" y="2805"/>
                  </a:lnTo>
                  <a:lnTo>
                    <a:pt x="3088" y="2805"/>
                  </a:lnTo>
                  <a:cubicBezTo>
                    <a:pt x="2899" y="2805"/>
                    <a:pt x="2742" y="2962"/>
                    <a:pt x="2742" y="3151"/>
                  </a:cubicBezTo>
                  <a:lnTo>
                    <a:pt x="2742" y="4160"/>
                  </a:lnTo>
                  <a:lnTo>
                    <a:pt x="2048" y="4160"/>
                  </a:lnTo>
                  <a:lnTo>
                    <a:pt x="2048" y="3151"/>
                  </a:lnTo>
                  <a:cubicBezTo>
                    <a:pt x="2048" y="2962"/>
                    <a:pt x="1891" y="2805"/>
                    <a:pt x="1670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670" y="2080"/>
                  </a:lnTo>
                  <a:cubicBezTo>
                    <a:pt x="1891" y="2080"/>
                    <a:pt x="2048" y="1923"/>
                    <a:pt x="2048" y="1734"/>
                  </a:cubicBezTo>
                  <a:lnTo>
                    <a:pt x="2048" y="694"/>
                  </a:lnTo>
                  <a:close/>
                  <a:moveTo>
                    <a:pt x="1733" y="1"/>
                  </a:moveTo>
                  <a:cubicBezTo>
                    <a:pt x="1513" y="1"/>
                    <a:pt x="1355" y="158"/>
                    <a:pt x="1355" y="347"/>
                  </a:cubicBezTo>
                  <a:lnTo>
                    <a:pt x="1355" y="1387"/>
                  </a:lnTo>
                  <a:lnTo>
                    <a:pt x="347" y="1387"/>
                  </a:lnTo>
                  <a:cubicBezTo>
                    <a:pt x="158" y="1387"/>
                    <a:pt x="1" y="1545"/>
                    <a:pt x="1" y="1734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55" y="3466"/>
                  </a:lnTo>
                  <a:lnTo>
                    <a:pt x="1355" y="4475"/>
                  </a:lnTo>
                  <a:cubicBezTo>
                    <a:pt x="1355" y="4695"/>
                    <a:pt x="1513" y="4853"/>
                    <a:pt x="1733" y="4853"/>
                  </a:cubicBezTo>
                  <a:lnTo>
                    <a:pt x="3088" y="4853"/>
                  </a:lnTo>
                  <a:cubicBezTo>
                    <a:pt x="3309" y="4853"/>
                    <a:pt x="3466" y="4695"/>
                    <a:pt x="3466" y="4475"/>
                  </a:cubicBezTo>
                  <a:lnTo>
                    <a:pt x="3466" y="3466"/>
                  </a:lnTo>
                  <a:lnTo>
                    <a:pt x="4474" y="3466"/>
                  </a:lnTo>
                  <a:cubicBezTo>
                    <a:pt x="4663" y="3466"/>
                    <a:pt x="4821" y="3309"/>
                    <a:pt x="4821" y="3120"/>
                  </a:cubicBezTo>
                  <a:lnTo>
                    <a:pt x="4821" y="1734"/>
                  </a:lnTo>
                  <a:cubicBezTo>
                    <a:pt x="4821" y="1545"/>
                    <a:pt x="4663" y="1387"/>
                    <a:pt x="4474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93"/>
            <p:cNvSpPr/>
            <p:nvPr/>
          </p:nvSpPr>
          <p:spPr>
            <a:xfrm>
              <a:off x="-26094525" y="2954750"/>
              <a:ext cx="122100" cy="17350"/>
            </a:xfrm>
            <a:custGeom>
              <a:rect b="b" l="l" r="r" t="t"/>
              <a:pathLst>
                <a:path extrusionOk="0" h="694" w="4884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37" y="694"/>
                  </a:lnTo>
                  <a:cubicBezTo>
                    <a:pt x="4726" y="694"/>
                    <a:pt x="4884" y="536"/>
                    <a:pt x="4884" y="347"/>
                  </a:cubicBezTo>
                  <a:cubicBezTo>
                    <a:pt x="4884" y="158"/>
                    <a:pt x="4726" y="1"/>
                    <a:pt x="4537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7" name="Google Shape;1627;p93"/>
          <p:cNvGrpSpPr/>
          <p:nvPr/>
        </p:nvGrpSpPr>
        <p:grpSpPr>
          <a:xfrm>
            <a:off x="5615118" y="3154427"/>
            <a:ext cx="460214" cy="401698"/>
            <a:chOff x="2079300" y="4399325"/>
            <a:chExt cx="489850" cy="483100"/>
          </a:xfrm>
        </p:grpSpPr>
        <p:sp>
          <p:nvSpPr>
            <p:cNvPr id="1628" name="Google Shape;1628;p93"/>
            <p:cNvSpPr/>
            <p:nvPr/>
          </p:nvSpPr>
          <p:spPr>
            <a:xfrm>
              <a:off x="2079300" y="4399325"/>
              <a:ext cx="489850" cy="483100"/>
            </a:xfrm>
            <a:custGeom>
              <a:rect b="b" l="l" r="r" t="t"/>
              <a:pathLst>
                <a:path extrusionOk="0" h="19324" w="1959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29" name="Google Shape;1629;p93"/>
            <p:cNvSpPr/>
            <p:nvPr/>
          </p:nvSpPr>
          <p:spPr>
            <a:xfrm>
              <a:off x="2348725" y="4522375"/>
              <a:ext cx="94375" cy="88150"/>
            </a:xfrm>
            <a:custGeom>
              <a:rect b="b" l="l" r="r" t="t"/>
              <a:pathLst>
                <a:path extrusionOk="0" h="3526" w="3775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30" name="Google Shape;1630;p93"/>
          <p:cNvGrpSpPr/>
          <p:nvPr/>
        </p:nvGrpSpPr>
        <p:grpSpPr>
          <a:xfrm>
            <a:off x="5749298" y="1442965"/>
            <a:ext cx="460206" cy="401714"/>
            <a:chOff x="1049375" y="2318350"/>
            <a:chExt cx="298525" cy="295400"/>
          </a:xfrm>
        </p:grpSpPr>
        <p:sp>
          <p:nvSpPr>
            <p:cNvPr id="1631" name="Google Shape;1631;p93"/>
            <p:cNvSpPr/>
            <p:nvPr/>
          </p:nvSpPr>
          <p:spPr>
            <a:xfrm>
              <a:off x="1101350" y="2492325"/>
              <a:ext cx="70125" cy="50525"/>
            </a:xfrm>
            <a:custGeom>
              <a:rect b="b" l="l" r="r" t="t"/>
              <a:pathLst>
                <a:path extrusionOk="0" h="2021" w="2805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93"/>
            <p:cNvSpPr/>
            <p:nvPr/>
          </p:nvSpPr>
          <p:spPr>
            <a:xfrm>
              <a:off x="1101350" y="2440525"/>
              <a:ext cx="70125" cy="51150"/>
            </a:xfrm>
            <a:custGeom>
              <a:rect b="b" l="l" r="r" t="t"/>
              <a:pathLst>
                <a:path extrusionOk="0" h="2046" w="2805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93"/>
            <p:cNvSpPr/>
            <p:nvPr/>
          </p:nvSpPr>
          <p:spPr>
            <a:xfrm>
              <a:off x="1101350" y="2388550"/>
              <a:ext cx="70125" cy="51125"/>
            </a:xfrm>
            <a:custGeom>
              <a:rect b="b" l="l" r="r" t="t"/>
              <a:pathLst>
                <a:path extrusionOk="0" h="2045" w="2805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93"/>
            <p:cNvSpPr/>
            <p:nvPr/>
          </p:nvSpPr>
          <p:spPr>
            <a:xfrm>
              <a:off x="1049375" y="2318350"/>
              <a:ext cx="298525" cy="295400"/>
            </a:xfrm>
            <a:custGeom>
              <a:rect b="b" l="l" r="r" t="t"/>
              <a:pathLst>
                <a:path extrusionOk="0" h="11816" w="11941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0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0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BackGround &amp; Motivation</a:t>
            </a:r>
            <a:endParaRPr sz="3000"/>
          </a:p>
        </p:txBody>
      </p:sp>
      <p:grpSp>
        <p:nvGrpSpPr>
          <p:cNvPr id="515" name="Google Shape;515;p40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516" name="Google Shape;516;p4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0" name="Google Shape;520;p40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" name="Google Shape;521;p40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522" name="Google Shape;522;p4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6" name="Google Shape;526;p40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User disengagement with current health apps due to monotonous interfaces.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Need for visually intuitive and interactive health apps.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Leveraging AI and serious games for chronic disease management.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94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94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Future Directions and Recommendations:</a:t>
            </a:r>
            <a:endParaRPr sz="3000"/>
          </a:p>
        </p:txBody>
      </p:sp>
      <p:grpSp>
        <p:nvGrpSpPr>
          <p:cNvPr id="1641" name="Google Shape;1641;p94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642" name="Google Shape;1642;p9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9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9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9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6" name="Google Shape;1646;p94"/>
          <p:cNvSpPr/>
          <p:nvPr/>
        </p:nvSpPr>
        <p:spPr>
          <a:xfrm>
            <a:off x="2621825" y="21545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7" name="Google Shape;1647;p94"/>
          <p:cNvGrpSpPr/>
          <p:nvPr/>
        </p:nvGrpSpPr>
        <p:grpSpPr>
          <a:xfrm>
            <a:off x="818813" y="701287"/>
            <a:ext cx="537556" cy="136576"/>
            <a:chOff x="2641350" y="846250"/>
            <a:chExt cx="413600" cy="105075"/>
          </a:xfrm>
        </p:grpSpPr>
        <p:sp>
          <p:nvSpPr>
            <p:cNvPr id="1648" name="Google Shape;1648;p9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9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9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9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2" name="Google Shape;1652;p94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Expansion to non-iOS platforms (e.g., Android).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Further exploration of real-time stress measurement and adaptive feedback.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653" name="Google Shape;165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95"/>
          <p:cNvSpPr/>
          <p:nvPr/>
        </p:nvSpPr>
        <p:spPr>
          <a:xfrm>
            <a:off x="2729700" y="374000"/>
            <a:ext cx="996600" cy="996600"/>
          </a:xfrm>
          <a:prstGeom prst="ellipse">
            <a:avLst/>
          </a:prstGeom>
          <a:solidFill>
            <a:srgbClr val="6E79E4">
              <a:alpha val="35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95"/>
          <p:cNvSpPr txBox="1"/>
          <p:nvPr>
            <p:ph type="ctrTitle"/>
          </p:nvPr>
        </p:nvSpPr>
        <p:spPr>
          <a:xfrm>
            <a:off x="2422750" y="1108575"/>
            <a:ext cx="4298400" cy="14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660" name="Google Shape;1660;p95"/>
          <p:cNvSpPr txBox="1"/>
          <p:nvPr>
            <p:ph idx="1" type="subTitle"/>
          </p:nvPr>
        </p:nvSpPr>
        <p:spPr>
          <a:xfrm>
            <a:off x="2682550" y="2215491"/>
            <a:ext cx="3778800" cy="12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FF9900"/>
                </a:solidFill>
              </a:rPr>
              <a:t>Do you have any questions?</a:t>
            </a:r>
            <a:endParaRPr b="1" sz="2000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661" name="Google Shape;1661;p95"/>
          <p:cNvGrpSpPr/>
          <p:nvPr/>
        </p:nvGrpSpPr>
        <p:grpSpPr>
          <a:xfrm>
            <a:off x="-267175" y="1108580"/>
            <a:ext cx="3397850" cy="187275"/>
            <a:chOff x="-3237675" y="-1132050"/>
            <a:chExt cx="3397850" cy="187275"/>
          </a:xfrm>
        </p:grpSpPr>
        <p:sp>
          <p:nvSpPr>
            <p:cNvPr id="1662" name="Google Shape;1662;p95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95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95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95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95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95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95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95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95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95"/>
          <p:cNvSpPr txBox="1"/>
          <p:nvPr/>
        </p:nvSpPr>
        <p:spPr>
          <a:xfrm>
            <a:off x="4775750" y="1387375"/>
            <a:ext cx="43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672" name="Google Shape;1672;p95"/>
          <p:cNvSpPr txBox="1"/>
          <p:nvPr/>
        </p:nvSpPr>
        <p:spPr>
          <a:xfrm>
            <a:off x="4775750" y="1387375"/>
            <a:ext cx="43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673" name="Google Shape;1673;p95"/>
          <p:cNvSpPr/>
          <p:nvPr/>
        </p:nvSpPr>
        <p:spPr>
          <a:xfrm>
            <a:off x="2435175" y="3533900"/>
            <a:ext cx="4298400" cy="70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7E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674" name="Google Shape;167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325" y="3344087"/>
            <a:ext cx="1495400" cy="14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9325" y="3801051"/>
            <a:ext cx="1268625" cy="58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4100" y="3720725"/>
            <a:ext cx="624117" cy="7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3308700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60927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35" name="Google Shape;535;p41"/>
          <p:cNvSpPr txBox="1"/>
          <p:nvPr>
            <p:ph type="title"/>
          </p:nvPr>
        </p:nvSpPr>
        <p:spPr>
          <a:xfrm>
            <a:off x="72001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Motivation</a:t>
            </a:r>
            <a:endParaRPr/>
          </a:p>
        </p:txBody>
      </p:sp>
      <p:sp>
        <p:nvSpPr>
          <p:cNvPr id="536" name="Google Shape;536;p41"/>
          <p:cNvSpPr txBox="1"/>
          <p:nvPr>
            <p:ph idx="2" type="title"/>
          </p:nvPr>
        </p:nvSpPr>
        <p:spPr>
          <a:xfrm>
            <a:off x="3419282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cxnSp>
        <p:nvCxnSpPr>
          <p:cNvPr id="537" name="Google Shape;537;p41"/>
          <p:cNvCxnSpPr/>
          <p:nvPr/>
        </p:nvCxnSpPr>
        <p:spPr>
          <a:xfrm>
            <a:off x="562125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8" name="Google Shape;538;p41"/>
          <p:cNvSpPr/>
          <p:nvPr/>
        </p:nvSpPr>
        <p:spPr>
          <a:xfrm>
            <a:off x="167191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4572062" y="1422510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41"/>
          <p:cNvGrpSpPr/>
          <p:nvPr/>
        </p:nvGrpSpPr>
        <p:grpSpPr>
          <a:xfrm>
            <a:off x="2505838" y="545891"/>
            <a:ext cx="913425" cy="370975"/>
            <a:chOff x="6514150" y="4420266"/>
            <a:chExt cx="913425" cy="370975"/>
          </a:xfrm>
        </p:grpSpPr>
        <p:sp>
          <p:nvSpPr>
            <p:cNvPr id="541" name="Google Shape;541;p41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41"/>
          <p:cNvGrpSpPr/>
          <p:nvPr/>
        </p:nvGrpSpPr>
        <p:grpSpPr>
          <a:xfrm>
            <a:off x="1587219" y="1240953"/>
            <a:ext cx="571105" cy="605855"/>
            <a:chOff x="-42778748" y="2320118"/>
            <a:chExt cx="285125" cy="305941"/>
          </a:xfrm>
        </p:grpSpPr>
        <p:sp>
          <p:nvSpPr>
            <p:cNvPr id="544" name="Google Shape;544;p41"/>
            <p:cNvSpPr/>
            <p:nvPr/>
          </p:nvSpPr>
          <p:spPr>
            <a:xfrm>
              <a:off x="-42778748" y="2320118"/>
              <a:ext cx="285125" cy="305941"/>
            </a:xfrm>
            <a:custGeom>
              <a:rect b="b" l="l" r="r" t="t"/>
              <a:pathLst>
                <a:path extrusionOk="0" h="12375" w="11405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-42667700" y="2443600"/>
              <a:ext cx="62250" cy="61475"/>
            </a:xfrm>
            <a:custGeom>
              <a:rect b="b" l="l" r="r" t="t"/>
              <a:pathLst>
                <a:path extrusionOk="0" h="2459" w="249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41"/>
          <p:cNvSpPr/>
          <p:nvPr/>
        </p:nvSpPr>
        <p:spPr>
          <a:xfrm>
            <a:off x="4280452" y="1343024"/>
            <a:ext cx="571096" cy="572703"/>
          </a:xfrm>
          <a:custGeom>
            <a:rect b="b" l="l" r="r" t="t"/>
            <a:pathLst>
              <a:path extrusionOk="0" h="11689" w="11658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2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2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grpSp>
        <p:nvGrpSpPr>
          <p:cNvPr id="553" name="Google Shape;553;p42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554" name="Google Shape;554;p4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" name="Google Shape;558;p42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9" name="Google Shape;559;p42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560" name="Google Shape;560;p4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" name="Google Shape;564;p42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Lack of AI-driven platforms translating complex health data into engaging experiences.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Need for HealthKit data to be fully utilized for deeper insights.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Disconnect between technical functionality and user engagement.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565" name="Google Shape;5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3"/>
          <p:cNvSpPr/>
          <p:nvPr/>
        </p:nvSpPr>
        <p:spPr>
          <a:xfrm>
            <a:off x="3308700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3"/>
          <p:cNvSpPr/>
          <p:nvPr/>
        </p:nvSpPr>
        <p:spPr>
          <a:xfrm>
            <a:off x="60081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3"/>
          <p:cNvSpPr/>
          <p:nvPr/>
        </p:nvSpPr>
        <p:spPr>
          <a:xfrm>
            <a:off x="60927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74" name="Google Shape;574;p43"/>
          <p:cNvSpPr txBox="1"/>
          <p:nvPr>
            <p:ph type="title"/>
          </p:nvPr>
        </p:nvSpPr>
        <p:spPr>
          <a:xfrm>
            <a:off x="72001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Motivation</a:t>
            </a:r>
            <a:endParaRPr/>
          </a:p>
        </p:txBody>
      </p:sp>
      <p:sp>
        <p:nvSpPr>
          <p:cNvPr id="575" name="Google Shape;575;p43"/>
          <p:cNvSpPr txBox="1"/>
          <p:nvPr>
            <p:ph idx="2" type="title"/>
          </p:nvPr>
        </p:nvSpPr>
        <p:spPr>
          <a:xfrm>
            <a:off x="3419282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576" name="Google Shape;576;p43"/>
          <p:cNvSpPr txBox="1"/>
          <p:nvPr>
            <p:ph idx="8" type="title"/>
          </p:nvPr>
        </p:nvSpPr>
        <p:spPr>
          <a:xfrm>
            <a:off x="61185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cxnSp>
        <p:nvCxnSpPr>
          <p:cNvPr id="577" name="Google Shape;577;p43"/>
          <p:cNvCxnSpPr/>
          <p:nvPr/>
        </p:nvCxnSpPr>
        <p:spPr>
          <a:xfrm>
            <a:off x="562125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43"/>
          <p:cNvSpPr/>
          <p:nvPr/>
        </p:nvSpPr>
        <p:spPr>
          <a:xfrm>
            <a:off x="167191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3"/>
          <p:cNvSpPr/>
          <p:nvPr/>
        </p:nvSpPr>
        <p:spPr>
          <a:xfrm>
            <a:off x="4572062" y="1422510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3"/>
          <p:cNvSpPr/>
          <p:nvPr/>
        </p:nvSpPr>
        <p:spPr>
          <a:xfrm>
            <a:off x="71987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1" name="Google Shape;581;p43"/>
          <p:cNvGrpSpPr/>
          <p:nvPr/>
        </p:nvGrpSpPr>
        <p:grpSpPr>
          <a:xfrm>
            <a:off x="2505838" y="545891"/>
            <a:ext cx="913425" cy="370975"/>
            <a:chOff x="6514150" y="4420266"/>
            <a:chExt cx="913425" cy="370975"/>
          </a:xfrm>
        </p:grpSpPr>
        <p:sp>
          <p:nvSpPr>
            <p:cNvPr id="582" name="Google Shape;582;p43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43"/>
          <p:cNvGrpSpPr/>
          <p:nvPr/>
        </p:nvGrpSpPr>
        <p:grpSpPr>
          <a:xfrm>
            <a:off x="1587219" y="1240953"/>
            <a:ext cx="571105" cy="605855"/>
            <a:chOff x="-42778748" y="2320118"/>
            <a:chExt cx="285125" cy="305941"/>
          </a:xfrm>
        </p:grpSpPr>
        <p:sp>
          <p:nvSpPr>
            <p:cNvPr id="585" name="Google Shape;585;p43"/>
            <p:cNvSpPr/>
            <p:nvPr/>
          </p:nvSpPr>
          <p:spPr>
            <a:xfrm>
              <a:off x="-42778748" y="2320118"/>
              <a:ext cx="285125" cy="305941"/>
            </a:xfrm>
            <a:custGeom>
              <a:rect b="b" l="l" r="r" t="t"/>
              <a:pathLst>
                <a:path extrusionOk="0" h="12375" w="11405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-42667700" y="2443600"/>
              <a:ext cx="62250" cy="61475"/>
            </a:xfrm>
            <a:custGeom>
              <a:rect b="b" l="l" r="r" t="t"/>
              <a:pathLst>
                <a:path extrusionOk="0" h="2459" w="249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7" name="Google Shape;587;p43"/>
          <p:cNvSpPr/>
          <p:nvPr/>
        </p:nvSpPr>
        <p:spPr>
          <a:xfrm>
            <a:off x="6979874" y="1343026"/>
            <a:ext cx="571095" cy="560683"/>
          </a:xfrm>
          <a:custGeom>
            <a:rect b="b" l="l" r="r" t="t"/>
            <a:pathLst>
              <a:path extrusionOk="0" h="12724" w="12877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3"/>
          <p:cNvSpPr/>
          <p:nvPr/>
        </p:nvSpPr>
        <p:spPr>
          <a:xfrm>
            <a:off x="4280452" y="1343024"/>
            <a:ext cx="571096" cy="572703"/>
          </a:xfrm>
          <a:custGeom>
            <a:rect b="b" l="l" r="r" t="t"/>
            <a:pathLst>
              <a:path extrusionOk="0" h="11689" w="11658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Startup Business Plan by Slidesgo">
  <a:themeElements>
    <a:clrScheme name="Simple Light">
      <a:dk1>
        <a:srgbClr val="191919"/>
      </a:dk1>
      <a:lt1>
        <a:srgbClr val="FFFFFF"/>
      </a:lt1>
      <a:dk2>
        <a:srgbClr val="C1C1C1"/>
      </a:dk2>
      <a:lt2>
        <a:srgbClr val="E7E7E7"/>
      </a:lt2>
      <a:accent1>
        <a:srgbClr val="6E79E4"/>
      </a:accent1>
      <a:accent2>
        <a:srgbClr val="3C3C3B"/>
      </a:accent2>
      <a:accent3>
        <a:srgbClr val="5C64B8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